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0" r:id="rId4"/>
    <p:sldId id="281" r:id="rId5"/>
    <p:sldId id="282" r:id="rId6"/>
    <p:sldId id="291" r:id="rId7"/>
    <p:sldId id="283" r:id="rId8"/>
    <p:sldId id="284" r:id="rId9"/>
    <p:sldId id="285" r:id="rId10"/>
    <p:sldId id="286" r:id="rId11"/>
    <p:sldId id="287" r:id="rId12"/>
    <p:sldId id="288" r:id="rId13"/>
    <p:sldId id="289" r:id="rId14"/>
    <p:sldId id="267" r:id="rId15"/>
    <p:sldId id="268" r:id="rId16"/>
    <p:sldId id="269" r:id="rId17"/>
    <p:sldId id="270" r:id="rId18"/>
    <p:sldId id="271" r:id="rId19"/>
    <p:sldId id="272" r:id="rId20"/>
    <p:sldId id="275" r:id="rId21"/>
    <p:sldId id="276" r:id="rId22"/>
    <p:sldId id="273" r:id="rId23"/>
    <p:sldId id="274" r:id="rId24"/>
    <p:sldId id="277" r:id="rId25"/>
    <p:sldId id="279" r:id="rId26"/>
    <p:sldId id="257" r:id="rId27"/>
    <p:sldId id="259" r:id="rId28"/>
    <p:sldId id="260" r:id="rId29"/>
    <p:sldId id="261" r:id="rId30"/>
    <p:sldId id="262" r:id="rId31"/>
    <p:sldId id="263" r:id="rId32"/>
    <p:sldId id="266" r:id="rId33"/>
    <p:sldId id="280" r:id="rId34"/>
    <p:sldId id="278" r:id="rId3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5441"/>
    <a:srgbClr val="9B0014"/>
    <a:srgbClr val="052744"/>
    <a:srgbClr val="0E3324"/>
    <a:srgbClr val="0C442F"/>
    <a:srgbClr val="3A725F"/>
    <a:srgbClr val="3F7D68"/>
    <a:srgbClr val="0B291D"/>
    <a:srgbClr val="1777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9" autoAdjust="0"/>
    <p:restoredTop sz="94652"/>
  </p:normalViewPr>
  <p:slideViewPr>
    <p:cSldViewPr snapToGrid="0">
      <p:cViewPr>
        <p:scale>
          <a:sx n="104" d="100"/>
          <a:sy n="104" d="100"/>
        </p:scale>
        <p:origin x="872"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E8E2-395F-0677-6D7B-587BB1832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1DD78DA0-0B43-45C9-8CDD-1C96D7384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DC8617DF-1B1F-2CAF-8376-5488B05A36F4}"/>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0ED87361-0A46-B7C3-FD35-F68338A6F1E7}"/>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674B881-0EBD-2CE7-1E9E-49B07D2F6D8D}"/>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67321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D62C-6789-9224-EBB7-CADA5C834799}"/>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13AB09F2-0D16-A9C1-DD57-E241E118E9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6BE8CFDC-9456-09EF-6CDF-834FB75F7B30}"/>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BF1976BE-0DCB-6B1D-6405-32996AFFC3C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0C49DC8-2906-08E1-201E-75569F7ABA8B}"/>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2609301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4D8A9B-A24F-BD74-9B16-5E44DA8031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0E5A8F7B-A429-A69B-6D1A-1A4964975B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3ABBA4DA-468D-DAFF-D0BF-E47F24A1BDE4}"/>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171117DE-AFBA-3DF6-5278-CDFD138A9F18}"/>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1222B9B-D767-E337-0316-F8B74B4281BC}"/>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188503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it-IT" sz="1800" b="0" u="none" strike="noStrike">
              <a:solidFill>
                <a:schemeClr val="dk1"/>
              </a:solidFill>
              <a:uFillTx/>
              <a:latin typeface="Aptos"/>
            </a:endParaRPr>
          </a:p>
        </p:txBody>
      </p:sp>
      <p:sp>
        <p:nvSpPr>
          <p:cNvPr id="35"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it-IT" sz="2800" b="0" u="none" strike="noStrike">
              <a:solidFill>
                <a:schemeClr val="dk1"/>
              </a:solidFill>
              <a:uFillTx/>
              <a:latin typeface="Aptos"/>
            </a:endParaRPr>
          </a:p>
        </p:txBody>
      </p:sp>
      <p:sp>
        <p:nvSpPr>
          <p:cNvPr id="4" name="PlaceHolder 3"/>
          <p:cNvSpPr>
            <a:spLocks noGrp="1"/>
          </p:cNvSpPr>
          <p:nvPr>
            <p:ph type="ftr" idx="11"/>
          </p:nvPr>
        </p:nvSpPr>
        <p:spPr/>
        <p:txBody>
          <a:bodyPr/>
          <a:lstStyle/>
          <a:p>
            <a:r>
              <a:t>Footer</a:t>
            </a:r>
          </a:p>
        </p:txBody>
      </p:sp>
      <p:sp>
        <p:nvSpPr>
          <p:cNvPr id="5" name="PlaceHolder 4"/>
          <p:cNvSpPr>
            <a:spLocks noGrp="1"/>
          </p:cNvSpPr>
          <p:nvPr>
            <p:ph type="sldNum" idx="12"/>
          </p:nvPr>
        </p:nvSpPr>
        <p:spPr/>
        <p:txBody>
          <a:bodyPr/>
          <a:lstStyle/>
          <a:p>
            <a:fld id="{4898CEAE-1021-4F1B-9445-3A5161D475B1}" type="slidenum">
              <a:t>‹#›</a:t>
            </a:fld>
            <a:endParaRPr/>
          </a:p>
        </p:txBody>
      </p:sp>
      <p:sp>
        <p:nvSpPr>
          <p:cNvPr id="6" name="PlaceHolder 5"/>
          <p:cNvSpPr>
            <a:spLocks noGrp="1"/>
          </p:cNvSpPr>
          <p:nvPr>
            <p:ph type="dt" idx="10"/>
          </p:nvPr>
        </p:nvSpPr>
        <p:spPr/>
        <p:txBody>
          <a:bodyPr/>
          <a:lstStyle/>
          <a:p>
            <a:endParaRPr/>
          </a:p>
        </p:txBody>
      </p:sp>
    </p:spTree>
    <p:extLst>
      <p:ext uri="{BB962C8B-B14F-4D97-AF65-F5344CB8AC3E}">
        <p14:creationId xmlns:p14="http://schemas.microsoft.com/office/powerpoint/2010/main" val="3407248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849D-DBD1-587D-B728-DA80D1A5CB38}"/>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9AA4AE8-9C11-E914-99EB-74971C70EC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289C59C-620E-C5E8-2D1D-9D37C643651B}"/>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E95A4336-1975-AB48-2C7B-2596D5BA569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4C95AD5C-36ED-F4A3-6939-95DC6452635E}"/>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333844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EE1B7-C9BE-08E5-3BC0-D4BB78DF39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8285BE9D-3892-25AC-7DCF-C0D7146ECA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011F4-AE00-5C50-19D2-97AFF0BCDB91}"/>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F380948F-C7DE-0BEE-D567-A6144505390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1A05BAEE-96B9-E2DD-C1CB-2772646EAE76}"/>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123497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73C7C-B085-8027-6F06-C8301C6E5EC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664DED0-2772-6398-E8E5-D707B21FFD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2AF99FFC-9EF5-9DDB-A045-ABC49F0847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1DCACF5-893F-000F-21FD-6F013E2EBA9B}"/>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6" name="Footer Placeholder 5">
            <a:extLst>
              <a:ext uri="{FF2B5EF4-FFF2-40B4-BE49-F238E27FC236}">
                <a16:creationId xmlns:a16="http://schemas.microsoft.com/office/drawing/2014/main" id="{E8417901-8791-7C60-FB11-0C799F8B022D}"/>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0738C4D0-88A4-F795-FFAF-59C3FCC9655B}"/>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161437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E02E-4CA8-6A10-4E70-1F079785281E}"/>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CC1FEED2-D644-23FC-4188-162986A38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E01711-AF3E-1DEB-6B2D-2260BAD99B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A739CC1E-0150-69EC-92F5-596D507E8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17A0AF-F1C0-94B4-C5ED-AE5BBB1073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FECB632-11D6-4AAA-A08A-54731460EB68}"/>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8" name="Footer Placeholder 7">
            <a:extLst>
              <a:ext uri="{FF2B5EF4-FFF2-40B4-BE49-F238E27FC236}">
                <a16:creationId xmlns:a16="http://schemas.microsoft.com/office/drawing/2014/main" id="{5E62B285-6125-CF36-2A18-F4998C28D71E}"/>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C619A3D-BDF7-7D9A-B804-3CFBF24D4F24}"/>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736250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A4729-41C0-A2F7-BD1E-6FE7BD7AFAEC}"/>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2991D018-D6D0-9E39-E6E3-8E01A0E463AE}"/>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4" name="Footer Placeholder 3">
            <a:extLst>
              <a:ext uri="{FF2B5EF4-FFF2-40B4-BE49-F238E27FC236}">
                <a16:creationId xmlns:a16="http://schemas.microsoft.com/office/drawing/2014/main" id="{F6784579-9BA7-2471-5EC4-F5F835CCC6F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6B45FBF8-6C4C-DE5A-D1A1-F4DF323DAC2B}"/>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44382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A8C8F6-F015-2A5E-F09B-DC34A94788D8}"/>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3" name="Footer Placeholder 2">
            <a:extLst>
              <a:ext uri="{FF2B5EF4-FFF2-40B4-BE49-F238E27FC236}">
                <a16:creationId xmlns:a16="http://schemas.microsoft.com/office/drawing/2014/main" id="{F5C4DCFC-139C-B059-A565-4E9D458D2932}"/>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4F89441A-6132-133B-4BCB-31F48E017CBF}"/>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388911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ECD9-32A1-702F-7550-73DB960806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E5E16CC4-8D10-1B91-A15F-06CA31B1B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E5D434ED-5E01-FC7F-F355-8FBCF9EF92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4BDD5D-05D0-780A-2DF4-32B34051AF2B}"/>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6" name="Footer Placeholder 5">
            <a:extLst>
              <a:ext uri="{FF2B5EF4-FFF2-40B4-BE49-F238E27FC236}">
                <a16:creationId xmlns:a16="http://schemas.microsoft.com/office/drawing/2014/main" id="{86A6BE37-B6C4-2948-252A-AEB3546CE604}"/>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F73F8D7D-D474-5FDC-F954-1F7D75586399}"/>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627250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CF35-35A6-2F1A-CC75-F7F2EB5CC4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7BE147AC-4053-B870-9B73-80F57910B5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0172E5BC-8A28-80B7-C301-B8F1DB5FC2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91CEB-25E0-DE38-7F37-861A0AB8968C}"/>
              </a:ext>
            </a:extLst>
          </p:cNvPr>
          <p:cNvSpPr>
            <a:spLocks noGrp="1"/>
          </p:cNvSpPr>
          <p:nvPr>
            <p:ph type="dt" sz="half" idx="10"/>
          </p:nvPr>
        </p:nvSpPr>
        <p:spPr/>
        <p:txBody>
          <a:bodyPr/>
          <a:lstStyle/>
          <a:p>
            <a:fld id="{99359042-50AA-4008-8455-72C4A718786C}" type="datetimeFigureOut">
              <a:rPr lang="it-IT" smtClean="0"/>
              <a:t>23/06/25</a:t>
            </a:fld>
            <a:endParaRPr lang="it-IT"/>
          </a:p>
        </p:txBody>
      </p:sp>
      <p:sp>
        <p:nvSpPr>
          <p:cNvPr id="6" name="Footer Placeholder 5">
            <a:extLst>
              <a:ext uri="{FF2B5EF4-FFF2-40B4-BE49-F238E27FC236}">
                <a16:creationId xmlns:a16="http://schemas.microsoft.com/office/drawing/2014/main" id="{10084E93-2928-F362-CBCC-2A38E14310E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1641BF85-A685-2554-9880-1F7F636691E2}"/>
              </a:ext>
            </a:extLst>
          </p:cNvPr>
          <p:cNvSpPr>
            <a:spLocks noGrp="1"/>
          </p:cNvSpPr>
          <p:nvPr>
            <p:ph type="sldNum" sz="quarter" idx="12"/>
          </p:nvPr>
        </p:nvSpPr>
        <p:spPr/>
        <p:txBody>
          <a:bodyPr/>
          <a:lstStyle/>
          <a:p>
            <a:fld id="{7AD90F85-A05B-4BED-AC4F-F535655319BF}" type="slidenum">
              <a:rPr lang="it-IT" smtClean="0"/>
              <a:t>‹#›</a:t>
            </a:fld>
            <a:endParaRPr lang="it-IT"/>
          </a:p>
        </p:txBody>
      </p:sp>
    </p:spTree>
    <p:extLst>
      <p:ext uri="{BB962C8B-B14F-4D97-AF65-F5344CB8AC3E}">
        <p14:creationId xmlns:p14="http://schemas.microsoft.com/office/powerpoint/2010/main" val="396604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01BE0C-EDB8-A278-E024-475F1390C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7699238-300B-A183-DC2A-4FBE34888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2D3B289C-46AF-A461-C8B3-E1C286D4F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359042-50AA-4008-8455-72C4A718786C}" type="datetimeFigureOut">
              <a:rPr lang="it-IT" smtClean="0"/>
              <a:t>23/06/25</a:t>
            </a:fld>
            <a:endParaRPr lang="it-IT"/>
          </a:p>
        </p:txBody>
      </p:sp>
      <p:sp>
        <p:nvSpPr>
          <p:cNvPr id="5" name="Footer Placeholder 4">
            <a:extLst>
              <a:ext uri="{FF2B5EF4-FFF2-40B4-BE49-F238E27FC236}">
                <a16:creationId xmlns:a16="http://schemas.microsoft.com/office/drawing/2014/main" id="{A3FB83C1-44AD-31AD-6B20-D3F206901A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lide Number Placeholder 5">
            <a:extLst>
              <a:ext uri="{FF2B5EF4-FFF2-40B4-BE49-F238E27FC236}">
                <a16:creationId xmlns:a16="http://schemas.microsoft.com/office/drawing/2014/main" id="{31BF0C87-E213-4823-45ED-9626D0978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D90F85-A05B-4BED-AC4F-F535655319BF}" type="slidenum">
              <a:rPr lang="it-IT" smtClean="0"/>
              <a:t>‹#›</a:t>
            </a:fld>
            <a:endParaRPr lang="it-IT"/>
          </a:p>
        </p:txBody>
      </p:sp>
    </p:spTree>
    <p:extLst>
      <p:ext uri="{BB962C8B-B14F-4D97-AF65-F5344CB8AC3E}">
        <p14:creationId xmlns:p14="http://schemas.microsoft.com/office/powerpoint/2010/main" val="160181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s://www.arpa.piemonte.it/rischi_naturali/snippets_arpa_graphs/map_meteoweb/?rete=stazione_meteorologica" TargetMode="Externa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1.wdp"/><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hyperlink" Target="https://www.snpambiente.it/wp-content/uploads/2021/06/Rapporto-SNPA-21_2021.pdf" TargetMode="Externa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70.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10.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0.pn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2.png"/><Relationship Id="rId7" Type="http://schemas.openxmlformats.org/officeDocument/2006/relationships/image" Target="../media/image93.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130.png"/><Relationship Id="rId5" Type="http://schemas.microsoft.com/office/2007/relationships/hdphoto" Target="../media/hdphoto1.wdp"/><Relationship Id="rId10" Type="http://schemas.openxmlformats.org/officeDocument/2006/relationships/image" Target="../media/image120.png"/><Relationship Id="rId4" Type="http://schemas.openxmlformats.org/officeDocument/2006/relationships/image" Target="../media/image1.png"/><Relationship Id="rId9" Type="http://schemas.openxmlformats.org/officeDocument/2006/relationships/image" Target="../media/image110.png"/></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wdp"/><Relationship Id="rId7" Type="http://schemas.openxmlformats.org/officeDocument/2006/relationships/image" Target="../media/image1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0.png"/><Relationship Id="rId10" Type="http://schemas.openxmlformats.org/officeDocument/2006/relationships/image" Target="../media/image67.png"/><Relationship Id="rId4" Type="http://schemas.openxmlformats.org/officeDocument/2006/relationships/image" Target="../media/image140.png"/><Relationship Id="rId9" Type="http://schemas.openxmlformats.org/officeDocument/2006/relationships/image" Target="../media/image66.svg"/></Relationships>
</file>

<file path=ppt/slides/_rels/slide28.xml.rels><?xml version="1.0" encoding="UTF-8" standalone="yes"?>
<Relationships xmlns="http://schemas.openxmlformats.org/package/2006/relationships"><Relationship Id="rId8" Type="http://schemas.openxmlformats.org/officeDocument/2006/relationships/image" Target="../media/image250.png"/><Relationship Id="rId3" Type="http://schemas.microsoft.com/office/2007/relationships/hdphoto" Target="../media/hdphoto1.wdp"/><Relationship Id="rId7" Type="http://schemas.openxmlformats.org/officeDocument/2006/relationships/image" Target="../media/image2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270.png"/><Relationship Id="rId4" Type="http://schemas.openxmlformats.org/officeDocument/2006/relationships/image" Target="../media/image210.png"/><Relationship Id="rId9" Type="http://schemas.openxmlformats.org/officeDocument/2006/relationships/image" Target="../media/image260.png"/></Relationships>
</file>

<file path=ppt/slides/_rels/slide29.xml.rels><?xml version="1.0" encoding="UTF-8" standalone="yes"?>
<Relationships xmlns="http://schemas.openxmlformats.org/package/2006/relationships"><Relationship Id="rId8" Type="http://schemas.openxmlformats.org/officeDocument/2006/relationships/image" Target="../media/image320.png"/><Relationship Id="rId3" Type="http://schemas.microsoft.com/office/2007/relationships/hdphoto" Target="../media/hdphoto1.wdp"/><Relationship Id="rId7" Type="http://schemas.openxmlformats.org/officeDocument/2006/relationships/image" Target="../media/image3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74.svg"/><Relationship Id="rId7" Type="http://schemas.openxmlformats.org/officeDocument/2006/relationships/image" Target="../media/image76.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5.png"/><Relationship Id="rId5" Type="http://schemas.microsoft.com/office/2007/relationships/hdphoto" Target="../media/hdphoto1.wdp"/><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3" Type="http://schemas.microsoft.com/office/2007/relationships/hdphoto" Target="../media/hdphoto1.wdp"/><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svg"/><Relationship Id="rId15" Type="http://schemas.openxmlformats.org/officeDocument/2006/relationships/image" Target="../media/image8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 Id="rId14"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4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396C2E-7A80-9D62-F52C-E98AC451D4AC}"/>
              </a:ext>
            </a:extLst>
          </p:cNvPr>
          <p:cNvSpPr/>
          <p:nvPr/>
        </p:nvSpPr>
        <p:spPr>
          <a:xfrm>
            <a:off x="0" y="0"/>
            <a:ext cx="12192000" cy="6858000"/>
          </a:xfrm>
          <a:prstGeom prst="rect">
            <a:avLst/>
          </a:prstGeom>
          <a:solidFill>
            <a:srgbClr val="0E3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21" name="Picture 10" descr="Uni-Padua-IT - iGEM 2023">
            <a:extLst>
              <a:ext uri="{FF2B5EF4-FFF2-40B4-BE49-F238E27FC236}">
                <a16:creationId xmlns:a16="http://schemas.microsoft.com/office/drawing/2014/main" id="{8103C540-69DF-56FF-8777-1E0CFD4DB1BE}"/>
              </a:ext>
            </a:extLst>
          </p:cNvPr>
          <p:cNvPicPr>
            <a:picLocks noChangeAspect="1" noChangeArrowheads="1"/>
          </p:cNvPicPr>
          <p:nvPr/>
        </p:nvPicPr>
        <p:blipFill rotWithShape="1">
          <a:blip r:embed="rId2">
            <a:alphaModFix amt="19000"/>
            <a:grayscl/>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8274" b="23775"/>
          <a:stretch>
            <a:fillRect/>
          </a:stretch>
        </p:blipFill>
        <p:spPr bwMode="auto">
          <a:xfrm>
            <a:off x="1613041" y="0"/>
            <a:ext cx="105789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12" descr="Immagine che contiene testo, Carattere, simbolo, logo&#10;&#10;Descrizione generata automaticamente">
            <a:extLst>
              <a:ext uri="{FF2B5EF4-FFF2-40B4-BE49-F238E27FC236}">
                <a16:creationId xmlns:a16="http://schemas.microsoft.com/office/drawing/2014/main" id="{9848ABCE-39DF-B717-3A20-1E8133605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567" y="202073"/>
            <a:ext cx="2623071" cy="1382758"/>
          </a:xfrm>
          <a:prstGeom prst="rect">
            <a:avLst/>
          </a:prstGeom>
        </p:spPr>
      </p:pic>
      <p:grpSp>
        <p:nvGrpSpPr>
          <p:cNvPr id="9" name="Gruppo 7">
            <a:extLst>
              <a:ext uri="{FF2B5EF4-FFF2-40B4-BE49-F238E27FC236}">
                <a16:creationId xmlns:a16="http://schemas.microsoft.com/office/drawing/2014/main" id="{147D3EF6-565B-1267-FA2F-45D233038653}"/>
              </a:ext>
            </a:extLst>
          </p:cNvPr>
          <p:cNvGrpSpPr/>
          <p:nvPr/>
        </p:nvGrpSpPr>
        <p:grpSpPr>
          <a:xfrm>
            <a:off x="8637433" y="454870"/>
            <a:ext cx="3036080" cy="877163"/>
            <a:chOff x="8778403" y="333309"/>
            <a:chExt cx="3036080" cy="877163"/>
          </a:xfrm>
        </p:grpSpPr>
        <p:sp>
          <p:nvSpPr>
            <p:cNvPr id="10" name="CasellaDiTesto 8">
              <a:extLst>
                <a:ext uri="{FF2B5EF4-FFF2-40B4-BE49-F238E27FC236}">
                  <a16:creationId xmlns:a16="http://schemas.microsoft.com/office/drawing/2014/main" id="{B7CB9BC1-5196-FECB-34E8-79A8BB01B845}"/>
                </a:ext>
              </a:extLst>
            </p:cNvPr>
            <p:cNvSpPr txBox="1"/>
            <p:nvPr/>
          </p:nvSpPr>
          <p:spPr>
            <a:xfrm>
              <a:off x="8778403" y="333309"/>
              <a:ext cx="2194232" cy="877163"/>
            </a:xfrm>
            <a:prstGeom prst="rect">
              <a:avLst/>
            </a:prstGeom>
            <a:noFill/>
          </p:spPr>
          <p:txBody>
            <a:bodyPr wrap="square" rtlCol="0">
              <a:spAutoFit/>
            </a:bodyPr>
            <a:lstStyle/>
            <a:p>
              <a:pPr algn="r"/>
              <a:r>
                <a:rPr lang="it-IT" sz="170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Dipartimento di Fisica e Astronomia </a:t>
              </a:r>
            </a:p>
            <a:p>
              <a:pPr algn="r"/>
              <a:r>
                <a:rPr lang="it-IT" sz="170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Galileo Galilei</a:t>
              </a:r>
            </a:p>
          </p:txBody>
        </p:sp>
        <p:grpSp>
          <p:nvGrpSpPr>
            <p:cNvPr id="11" name="Gruppo 9">
              <a:extLst>
                <a:ext uri="{FF2B5EF4-FFF2-40B4-BE49-F238E27FC236}">
                  <a16:creationId xmlns:a16="http://schemas.microsoft.com/office/drawing/2014/main" id="{3A6D24F3-668D-565B-7BB3-408559EFF505}"/>
                </a:ext>
              </a:extLst>
            </p:cNvPr>
            <p:cNvGrpSpPr/>
            <p:nvPr/>
          </p:nvGrpSpPr>
          <p:grpSpPr>
            <a:xfrm>
              <a:off x="11094483" y="411890"/>
              <a:ext cx="720000" cy="720000"/>
              <a:chOff x="11094483" y="411890"/>
              <a:chExt cx="720000" cy="720000"/>
            </a:xfrm>
          </p:grpSpPr>
          <p:pic>
            <p:nvPicPr>
              <p:cNvPr id="12" name="Picture 4" descr="SUMMER ASYAGO 2024 8-12 e 15-19 luglio &amp; 26-30 agosto (alla memoria di  Antonio Tegon)">
                <a:extLst>
                  <a:ext uri="{FF2B5EF4-FFF2-40B4-BE49-F238E27FC236}">
                    <a16:creationId xmlns:a16="http://schemas.microsoft.com/office/drawing/2014/main" id="{2FAA17EA-C9CF-6FF1-DE9D-CEE4484A3CDA}"/>
                  </a:ext>
                </a:extLst>
              </p:cNvPr>
              <p:cNvPicPr>
                <a:picLocks noChangeAspect="1" noChangeArrowheads="1"/>
              </p:cNvPicPr>
              <p:nvPr/>
            </p:nvPicPr>
            <p:blipFill>
              <a:blip r:embed="rId5">
                <a:duotone>
                  <a:schemeClr val="bg2">
                    <a:shade val="45000"/>
                    <a:satMod val="135000"/>
                  </a:schemeClr>
                  <a:prstClr val="white"/>
                </a:duotone>
                <a:alphaModFix/>
                <a:extLst>
                  <a:ext uri="{BEBA8EAE-BF5A-486C-A8C5-ECC9F3942E4B}">
                    <a14:imgProps xmlns:a14="http://schemas.microsoft.com/office/drawing/2010/main">
                      <a14:imgLayer r:embed="rId6">
                        <a14:imgEffect>
                          <a14:colorTemperature colorTemp="5607"/>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094483" y="445465"/>
                <a:ext cx="678253" cy="686425"/>
              </a:xfrm>
              <a:prstGeom prst="rect">
                <a:avLst/>
              </a:prstGeom>
              <a:noFill/>
              <a:extLst>
                <a:ext uri="{909E8E84-426E-40DD-AFC4-6F175D3DCCD1}">
                  <a14:hiddenFill xmlns:a14="http://schemas.microsoft.com/office/drawing/2010/main">
                    <a:solidFill>
                      <a:srgbClr val="FFFFFF"/>
                    </a:solidFill>
                  </a14:hiddenFill>
                </a:ext>
              </a:extLst>
            </p:spPr>
          </p:pic>
          <p:sp>
            <p:nvSpPr>
              <p:cNvPr id="13" name="Rettangolo 11">
                <a:extLst>
                  <a:ext uri="{FF2B5EF4-FFF2-40B4-BE49-F238E27FC236}">
                    <a16:creationId xmlns:a16="http://schemas.microsoft.com/office/drawing/2014/main" id="{DB781066-FD79-8593-5312-78B1109E1411}"/>
                  </a:ext>
                </a:extLst>
              </p:cNvPr>
              <p:cNvSpPr/>
              <p:nvPr/>
            </p:nvSpPr>
            <p:spPr>
              <a:xfrm>
                <a:off x="11094483" y="411890"/>
                <a:ext cx="720000" cy="720000"/>
              </a:xfrm>
              <a:prstGeom prst="rect">
                <a:avLst/>
              </a:prstGeom>
              <a:noFill/>
              <a:ln w="19050">
                <a:solidFill>
                  <a:schemeClr val="bg1"/>
                </a:solidFill>
              </a:ln>
              <a:effectLst>
                <a:glow rad="12700">
                  <a:schemeClr val="bg1">
                    <a:alpha val="89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lumMod val="95000"/>
                    </a:schemeClr>
                  </a:solidFill>
                </a:endParaRPr>
              </a:p>
            </p:txBody>
          </p:sp>
        </p:grpSp>
      </p:grpSp>
      <p:sp>
        <p:nvSpPr>
          <p:cNvPr id="14" name="CasellaDiTesto 5">
            <a:extLst>
              <a:ext uri="{FF2B5EF4-FFF2-40B4-BE49-F238E27FC236}">
                <a16:creationId xmlns:a16="http://schemas.microsoft.com/office/drawing/2014/main" id="{36DF7FFB-0EE3-25C3-A1FB-3CC883AE596C}"/>
              </a:ext>
            </a:extLst>
          </p:cNvPr>
          <p:cNvSpPr txBox="1"/>
          <p:nvPr/>
        </p:nvSpPr>
        <p:spPr>
          <a:xfrm>
            <a:off x="396566" y="5462748"/>
            <a:ext cx="2986713" cy="707886"/>
          </a:xfrm>
          <a:prstGeom prst="rect">
            <a:avLst/>
          </a:prstGeom>
          <a:noFill/>
        </p:spPr>
        <p:txBody>
          <a:bodyPr wrap="square" rtlCol="0">
            <a:spAutoFit/>
          </a:bodyPr>
          <a:lstStyle/>
          <a:p>
            <a:r>
              <a:rPr lang="it-IT" sz="2000" b="1" dirty="0">
                <a:solidFill>
                  <a:schemeClr val="bg1">
                    <a:lumMod val="95000"/>
                  </a:schemeClr>
                </a:solidFill>
              </a:rPr>
              <a:t>Advanced statistics for physics analysis</a:t>
            </a:r>
          </a:p>
        </p:txBody>
      </p:sp>
      <p:sp>
        <p:nvSpPr>
          <p:cNvPr id="15" name="CasellaDiTesto 6">
            <a:extLst>
              <a:ext uri="{FF2B5EF4-FFF2-40B4-BE49-F238E27FC236}">
                <a16:creationId xmlns:a16="http://schemas.microsoft.com/office/drawing/2014/main" id="{ACB77659-08F4-1D24-6BB8-31EB4A4C08CD}"/>
              </a:ext>
            </a:extLst>
          </p:cNvPr>
          <p:cNvSpPr txBox="1"/>
          <p:nvPr/>
        </p:nvSpPr>
        <p:spPr>
          <a:xfrm>
            <a:off x="8139950" y="5649077"/>
            <a:ext cx="3775383" cy="1508105"/>
          </a:xfrm>
          <a:prstGeom prst="rect">
            <a:avLst/>
          </a:prstGeom>
          <a:noFill/>
        </p:spPr>
        <p:txBody>
          <a:bodyPr wrap="square" rtlCol="0">
            <a:spAutoFit/>
          </a:bodyPr>
          <a:lstStyle/>
          <a:p>
            <a:pPr algn="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R</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ICCARDO</a:t>
            </a: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C</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ORTE</a:t>
            </a:r>
            <a:endParaRPr lang="it-IT"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endParaRPr>
          </a:p>
          <a:p>
            <a:pPr algn="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A</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LESSANDRO</a:t>
            </a: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M</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IOTTO</a:t>
            </a:r>
          </a:p>
          <a:p>
            <a:pPr algn="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L</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ORENZO</a:t>
            </a: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R</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IZZI </a:t>
            </a:r>
            <a:endParaRPr lang="it-IT" sz="2000" dirty="0">
              <a:solidFill>
                <a:schemeClr val="bg1">
                  <a:lumMod val="95000"/>
                </a:schemeClr>
              </a:solidFill>
            </a:endParaRPr>
          </a:p>
          <a:p>
            <a:pPr algn="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a:t>
            </a:r>
            <a:endParaRPr lang="it-IT" sz="2000" dirty="0">
              <a:solidFill>
                <a:schemeClr val="bg1">
                  <a:lumMod val="95000"/>
                </a:schemeClr>
              </a:solidFill>
            </a:endParaRPr>
          </a:p>
          <a:p>
            <a:pPr algn="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a:t>
            </a:r>
            <a:endParaRPr lang="it-IT" sz="2000" dirty="0">
              <a:solidFill>
                <a:schemeClr val="bg1">
                  <a:lumMod val="95000"/>
                </a:schemeClr>
              </a:solidFill>
            </a:endParaRPr>
          </a:p>
        </p:txBody>
      </p:sp>
      <p:sp>
        <p:nvSpPr>
          <p:cNvPr id="16" name="CasellaDiTesto 5">
            <a:extLst>
              <a:ext uri="{FF2B5EF4-FFF2-40B4-BE49-F238E27FC236}">
                <a16:creationId xmlns:a16="http://schemas.microsoft.com/office/drawing/2014/main" id="{3F4169C1-CB76-1AC9-8EED-3C4323BB3CA5}"/>
              </a:ext>
            </a:extLst>
          </p:cNvPr>
          <p:cNvSpPr txBox="1"/>
          <p:nvPr/>
        </p:nvSpPr>
        <p:spPr>
          <a:xfrm>
            <a:off x="480123" y="6170634"/>
            <a:ext cx="3571929" cy="400110"/>
          </a:xfrm>
          <a:prstGeom prst="rect">
            <a:avLst/>
          </a:prstGeom>
          <a:noFill/>
        </p:spPr>
        <p:txBody>
          <a:bodyPr wrap="square" rtlCol="0">
            <a:spAutoFit/>
          </a:bodyPr>
          <a:lstStyle/>
          <a:p>
            <a:r>
              <a:rPr lang="it-IT"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P</a:t>
            </a:r>
            <a:r>
              <a:rPr lang="it-IT" sz="14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ROF.     </a:t>
            </a: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A</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LBERTO</a:t>
            </a:r>
            <a:r>
              <a:rPr lang="it-IT" sz="20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G</a:t>
            </a:r>
            <a:r>
              <a:rPr lang="it-IT" sz="1600" b="1"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ARFAGNINI</a:t>
            </a:r>
          </a:p>
        </p:txBody>
      </p:sp>
      <p:sp>
        <p:nvSpPr>
          <p:cNvPr id="17" name="CasellaDiTesto 13">
            <a:extLst>
              <a:ext uri="{FF2B5EF4-FFF2-40B4-BE49-F238E27FC236}">
                <a16:creationId xmlns:a16="http://schemas.microsoft.com/office/drawing/2014/main" id="{1220ECF1-0426-3BFF-8395-D69EE9E2F2D7}"/>
              </a:ext>
            </a:extLst>
          </p:cNvPr>
          <p:cNvSpPr txBox="1"/>
          <p:nvPr/>
        </p:nvSpPr>
        <p:spPr>
          <a:xfrm>
            <a:off x="2613195" y="2362042"/>
            <a:ext cx="6965610" cy="1446550"/>
          </a:xfrm>
          <a:prstGeom prst="rect">
            <a:avLst/>
          </a:prstGeom>
          <a:noFill/>
        </p:spPr>
        <p:txBody>
          <a:bodyPr wrap="square" rtlCol="0">
            <a:spAutoFit/>
          </a:bodyPr>
          <a:lstStyle/>
          <a:p>
            <a:pPr algn="ctr"/>
            <a:r>
              <a:rPr lang="en-US" sz="4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Bayesian Analysis of ARPAV time series on temperatures </a:t>
            </a:r>
          </a:p>
        </p:txBody>
      </p:sp>
      <p:grpSp>
        <p:nvGrpSpPr>
          <p:cNvPr id="29" name="Group 28">
            <a:extLst>
              <a:ext uri="{FF2B5EF4-FFF2-40B4-BE49-F238E27FC236}">
                <a16:creationId xmlns:a16="http://schemas.microsoft.com/office/drawing/2014/main" id="{E9E347E9-B01B-46A8-6C67-ADB3AC708A6E}"/>
              </a:ext>
            </a:extLst>
          </p:cNvPr>
          <p:cNvGrpSpPr/>
          <p:nvPr/>
        </p:nvGrpSpPr>
        <p:grpSpPr>
          <a:xfrm>
            <a:off x="569551" y="3774228"/>
            <a:ext cx="1237123" cy="1401264"/>
            <a:chOff x="480123" y="3665430"/>
            <a:chExt cx="1237123" cy="1401264"/>
          </a:xfrm>
        </p:grpSpPr>
        <p:pic>
          <p:nvPicPr>
            <p:cNvPr id="26" name="Picture 25">
              <a:extLst>
                <a:ext uri="{FF2B5EF4-FFF2-40B4-BE49-F238E27FC236}">
                  <a16:creationId xmlns:a16="http://schemas.microsoft.com/office/drawing/2014/main" id="{E056BC4F-0ECD-4C47-DE4D-863D26952681}"/>
                </a:ext>
              </a:extLst>
            </p:cNvPr>
            <p:cNvPicPr>
              <a:picLocks noChangeAspect="1"/>
            </p:cNvPicPr>
            <p:nvPr/>
          </p:nvPicPr>
          <p:blipFill>
            <a:blip r:embed="rId7"/>
            <a:stretch>
              <a:fillRect/>
            </a:stretch>
          </p:blipFill>
          <p:spPr>
            <a:xfrm>
              <a:off x="480123" y="3665430"/>
              <a:ext cx="1236655" cy="1397208"/>
            </a:xfrm>
            <a:prstGeom prst="rect">
              <a:avLst/>
            </a:prstGeom>
          </p:spPr>
        </p:pic>
        <p:sp>
          <p:nvSpPr>
            <p:cNvPr id="28" name="Rectangle 27">
              <a:extLst>
                <a:ext uri="{FF2B5EF4-FFF2-40B4-BE49-F238E27FC236}">
                  <a16:creationId xmlns:a16="http://schemas.microsoft.com/office/drawing/2014/main" id="{37E8B516-2614-A11E-CB00-9458EFEEEDA3}"/>
                </a:ext>
              </a:extLst>
            </p:cNvPr>
            <p:cNvSpPr/>
            <p:nvPr/>
          </p:nvSpPr>
          <p:spPr>
            <a:xfrm>
              <a:off x="480591" y="4579848"/>
              <a:ext cx="1236655" cy="486846"/>
            </a:xfrm>
            <a:prstGeom prst="rect">
              <a:avLst/>
            </a:prstGeom>
            <a:solidFill>
              <a:srgbClr val="3A72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7" name="CasellaDiTesto 13">
              <a:extLst>
                <a:ext uri="{FF2B5EF4-FFF2-40B4-BE49-F238E27FC236}">
                  <a16:creationId xmlns:a16="http://schemas.microsoft.com/office/drawing/2014/main" id="{0570CE84-844F-5092-55F2-076AF55C3EF2}"/>
                </a:ext>
              </a:extLst>
            </p:cNvPr>
            <p:cNvSpPr txBox="1"/>
            <p:nvPr/>
          </p:nvSpPr>
          <p:spPr>
            <a:xfrm>
              <a:off x="550192" y="4438974"/>
              <a:ext cx="1096515" cy="615553"/>
            </a:xfrm>
            <a:prstGeom prst="rect">
              <a:avLst/>
            </a:prstGeom>
            <a:noFill/>
          </p:spPr>
          <p:txBody>
            <a:bodyPr wrap="square" rtlCol="0">
              <a:spAutoFit/>
            </a:bodyPr>
            <a:lstStyle/>
            <a:p>
              <a:pPr algn="ctr"/>
              <a:r>
                <a:rPr lang="en-US" sz="3400" i="0" spc="-150" dirty="0">
                  <a:solidFill>
                    <a:schemeClr val="bg1"/>
                  </a:solidFill>
                  <a:effectLst/>
                  <a:latin typeface="Times New Roman" panose="02020603050405020304" pitchFamily="18" charset="0"/>
                  <a:ea typeface="CMU Serif" panose="02000603000000000000" pitchFamily="2" charset="0"/>
                  <a:cs typeface="Times New Roman" panose="02020603050405020304" pitchFamily="18" charset="0"/>
                </a:rPr>
                <a:t>arpav</a:t>
              </a:r>
            </a:p>
          </p:txBody>
        </p:sp>
      </p:grpSp>
    </p:spTree>
    <p:extLst>
      <p:ext uri="{BB962C8B-B14F-4D97-AF65-F5344CB8AC3E}">
        <p14:creationId xmlns:p14="http://schemas.microsoft.com/office/powerpoint/2010/main" val="2905881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9E65F-AD41-A776-3942-236251F5E854}"/>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F60749A4-359E-4341-2075-23776B4CA535}"/>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E71C6FB2-086A-FB3B-58AB-C1894FD0D95D}"/>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4BCD6B66-7EA0-63A3-94CA-62214306B315}"/>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E352D55A-5E87-1707-739D-613E28DCE299}"/>
              </a:ext>
            </a:extLst>
          </p:cNvPr>
          <p:cNvSpPr/>
          <p:nvPr/>
        </p:nvSpPr>
        <p:spPr>
          <a:xfrm>
            <a:off x="194760" y="73800"/>
            <a:ext cx="811713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dirty="0">
                <a:solidFill>
                  <a:schemeClr val="lt1">
                    <a:lumMod val="95000"/>
                  </a:schemeClr>
                </a:solidFill>
                <a:latin typeface="CMU Serif"/>
                <a:ea typeface="CMU Serif"/>
              </a:rPr>
              <a:t>Constant regression with STAN</a:t>
            </a:r>
            <a:endParaRPr lang="zxx" sz="2400" b="0" u="none" strike="noStrike" dirty="0">
              <a:solidFill>
                <a:srgbClr val="000000"/>
              </a:solidFill>
              <a:uFillTx/>
              <a:latin typeface="Arial"/>
            </a:endParaRPr>
          </a:p>
        </p:txBody>
      </p:sp>
      <p:pic>
        <p:nvPicPr>
          <p:cNvPr id="4" name="Immagine 3">
            <a:extLst>
              <a:ext uri="{FF2B5EF4-FFF2-40B4-BE49-F238E27FC236}">
                <a16:creationId xmlns:a16="http://schemas.microsoft.com/office/drawing/2014/main" id="{ACDA3FEF-532E-F62B-1E33-2044259E6450}"/>
              </a:ext>
            </a:extLst>
          </p:cNvPr>
          <p:cNvPicPr>
            <a:picLocks noChangeAspect="1"/>
          </p:cNvPicPr>
          <p:nvPr/>
        </p:nvPicPr>
        <p:blipFill>
          <a:blip r:embed="rId3"/>
          <a:stretch>
            <a:fillRect/>
          </a:stretch>
        </p:blipFill>
        <p:spPr>
          <a:xfrm>
            <a:off x="538614" y="991395"/>
            <a:ext cx="5825603" cy="3495362"/>
          </a:xfrm>
          <a:prstGeom prst="rect">
            <a:avLst/>
          </a:prstGeom>
        </p:spPr>
      </p:pic>
      <p:pic>
        <p:nvPicPr>
          <p:cNvPr id="9" name="Immagine 8">
            <a:extLst>
              <a:ext uri="{FF2B5EF4-FFF2-40B4-BE49-F238E27FC236}">
                <a16:creationId xmlns:a16="http://schemas.microsoft.com/office/drawing/2014/main" id="{B177B6E0-F4E3-3B2D-420C-042D134D0993}"/>
              </a:ext>
            </a:extLst>
          </p:cNvPr>
          <p:cNvPicPr>
            <a:picLocks noChangeAspect="1"/>
          </p:cNvPicPr>
          <p:nvPr/>
        </p:nvPicPr>
        <p:blipFill>
          <a:blip r:embed="rId4"/>
          <a:stretch>
            <a:fillRect/>
          </a:stretch>
        </p:blipFill>
        <p:spPr>
          <a:xfrm>
            <a:off x="6863569" y="910191"/>
            <a:ext cx="4447897" cy="2595362"/>
          </a:xfrm>
          <a:prstGeom prst="rect">
            <a:avLst/>
          </a:prstGeom>
        </p:spPr>
      </p:pic>
      <p:pic>
        <p:nvPicPr>
          <p:cNvPr id="12" name="Immagine 11">
            <a:extLst>
              <a:ext uri="{FF2B5EF4-FFF2-40B4-BE49-F238E27FC236}">
                <a16:creationId xmlns:a16="http://schemas.microsoft.com/office/drawing/2014/main" id="{E03CE31B-DAEE-A43B-D0C9-8BE47B49B91B}"/>
              </a:ext>
            </a:extLst>
          </p:cNvPr>
          <p:cNvPicPr>
            <a:picLocks noChangeAspect="1"/>
          </p:cNvPicPr>
          <p:nvPr/>
        </p:nvPicPr>
        <p:blipFill>
          <a:blip r:embed="rId5"/>
          <a:stretch>
            <a:fillRect/>
          </a:stretch>
        </p:blipFill>
        <p:spPr>
          <a:xfrm>
            <a:off x="6756419" y="3650516"/>
            <a:ext cx="4662198" cy="2797318"/>
          </a:xfrm>
          <a:prstGeom prst="rect">
            <a:avLst/>
          </a:prstGeom>
        </p:spPr>
      </p:pic>
      <p:graphicFrame>
        <p:nvGraphicFramePr>
          <p:cNvPr id="16" name="Tabella 15">
            <a:extLst>
              <a:ext uri="{FF2B5EF4-FFF2-40B4-BE49-F238E27FC236}">
                <a16:creationId xmlns:a16="http://schemas.microsoft.com/office/drawing/2014/main" id="{3CEF8CE8-FE7C-F68D-0DAC-40075666345B}"/>
              </a:ext>
            </a:extLst>
          </p:cNvPr>
          <p:cNvGraphicFramePr>
            <a:graphicFrameLocks noGrp="1"/>
          </p:cNvGraphicFramePr>
          <p:nvPr>
            <p:extLst>
              <p:ext uri="{D42A27DB-BD31-4B8C-83A1-F6EECF244321}">
                <p14:modId xmlns:p14="http://schemas.microsoft.com/office/powerpoint/2010/main" val="160715672"/>
              </p:ext>
            </p:extLst>
          </p:nvPr>
        </p:nvGraphicFramePr>
        <p:xfrm>
          <a:off x="759725" y="5042208"/>
          <a:ext cx="5336155" cy="1307517"/>
        </p:xfrm>
        <a:graphic>
          <a:graphicData uri="http://schemas.openxmlformats.org/drawingml/2006/table">
            <a:tbl>
              <a:tblPr firstRow="1" bandRow="1">
                <a:tableStyleId>{F5AB1C69-6EDB-4FF4-983F-18BD219EF322}</a:tableStyleId>
              </a:tblPr>
              <a:tblGrid>
                <a:gridCol w="1067231">
                  <a:extLst>
                    <a:ext uri="{9D8B030D-6E8A-4147-A177-3AD203B41FA5}">
                      <a16:colId xmlns:a16="http://schemas.microsoft.com/office/drawing/2014/main" val="2557915889"/>
                    </a:ext>
                  </a:extLst>
                </a:gridCol>
                <a:gridCol w="1067231">
                  <a:extLst>
                    <a:ext uri="{9D8B030D-6E8A-4147-A177-3AD203B41FA5}">
                      <a16:colId xmlns:a16="http://schemas.microsoft.com/office/drawing/2014/main" val="147647406"/>
                    </a:ext>
                  </a:extLst>
                </a:gridCol>
                <a:gridCol w="1067231">
                  <a:extLst>
                    <a:ext uri="{9D8B030D-6E8A-4147-A177-3AD203B41FA5}">
                      <a16:colId xmlns:a16="http://schemas.microsoft.com/office/drawing/2014/main" val="282339113"/>
                    </a:ext>
                  </a:extLst>
                </a:gridCol>
                <a:gridCol w="1067231">
                  <a:extLst>
                    <a:ext uri="{9D8B030D-6E8A-4147-A177-3AD203B41FA5}">
                      <a16:colId xmlns:a16="http://schemas.microsoft.com/office/drawing/2014/main" val="1983123353"/>
                    </a:ext>
                  </a:extLst>
                </a:gridCol>
                <a:gridCol w="1067231">
                  <a:extLst>
                    <a:ext uri="{9D8B030D-6E8A-4147-A177-3AD203B41FA5}">
                      <a16:colId xmlns:a16="http://schemas.microsoft.com/office/drawing/2014/main" val="3463191759"/>
                    </a:ext>
                  </a:extLst>
                </a:gridCol>
              </a:tblGrid>
              <a:tr h="409661">
                <a:tc>
                  <a:txBody>
                    <a:bodyPr/>
                    <a:lstStyle/>
                    <a:p>
                      <a:r>
                        <a:rPr lang="it-IT" sz="1200" b="1" dirty="0">
                          <a:latin typeface="CMU Serif" panose="02000603000000000000"/>
                        </a:rPr>
                        <a:t>Parameters prediction</a:t>
                      </a:r>
                    </a:p>
                  </a:txBody>
                  <a:tcPr/>
                </a:tc>
                <a:tc>
                  <a:txBody>
                    <a:bodyPr/>
                    <a:lstStyle/>
                    <a:p>
                      <a:r>
                        <a:rPr lang="it-IT" sz="1200" b="1" dirty="0">
                          <a:latin typeface="CMU Serif" panose="02000603000000000000"/>
                        </a:rPr>
                        <a:t>Auronzo Di Cadore</a:t>
                      </a:r>
                    </a:p>
                  </a:txBody>
                  <a:tcPr/>
                </a:tc>
                <a:tc>
                  <a:txBody>
                    <a:bodyPr/>
                    <a:lstStyle/>
                    <a:p>
                      <a:r>
                        <a:rPr lang="it-IT" sz="1200" b="1" dirty="0">
                          <a:latin typeface="CMU Serif" panose="02000603000000000000"/>
                        </a:rPr>
                        <a:t>Castelfranco Veneto</a:t>
                      </a:r>
                    </a:p>
                  </a:txBody>
                  <a:tcPr/>
                </a:tc>
                <a:tc>
                  <a:txBody>
                    <a:bodyPr/>
                    <a:lstStyle/>
                    <a:p>
                      <a:r>
                        <a:rPr lang="it-IT" sz="1200" b="1" dirty="0">
                          <a:latin typeface="CMU Serif" panose="02000603000000000000"/>
                        </a:rPr>
                        <a:t>Porto Tolle</a:t>
                      </a:r>
                    </a:p>
                  </a:txBody>
                  <a:tcPr/>
                </a:tc>
                <a:tc>
                  <a:txBody>
                    <a:bodyPr/>
                    <a:lstStyle/>
                    <a:p>
                      <a:r>
                        <a:rPr lang="it-IT" sz="1200" b="1" dirty="0">
                          <a:latin typeface="CMU Serif" panose="02000603000000000000"/>
                        </a:rPr>
                        <a:t>Roverchiara</a:t>
                      </a:r>
                    </a:p>
                  </a:txBody>
                  <a:tcPr/>
                </a:tc>
                <a:extLst>
                  <a:ext uri="{0D108BD9-81ED-4DB2-BD59-A6C34878D82A}">
                    <a16:rowId xmlns:a16="http://schemas.microsoft.com/office/drawing/2014/main" val="2607996891"/>
                  </a:ext>
                </a:extLst>
              </a:tr>
              <a:tr h="444192">
                <a:tc>
                  <a:txBody>
                    <a:bodyPr/>
                    <a:lstStyle/>
                    <a:p>
                      <a:pPr algn="l"/>
                      <a:r>
                        <a:rPr lang="it-IT" sz="1200" b="1" dirty="0">
                          <a:solidFill>
                            <a:schemeClr val="tx1">
                              <a:lumMod val="95000"/>
                              <a:lumOff val="5000"/>
                            </a:schemeClr>
                          </a:solidFill>
                          <a:latin typeface="CMU Serif" panose="02000603000000000000"/>
                        </a:rPr>
                        <a:t>Intercept</a:t>
                      </a:r>
                    </a:p>
                  </a:txBody>
                  <a:tcPr anchor="ctr"/>
                </a:tc>
                <a:tc>
                  <a:txBody>
                    <a:bodyPr/>
                    <a:lstStyle/>
                    <a:p>
                      <a:pPr algn="ctr"/>
                      <a:r>
                        <a:rPr lang="it-IT" sz="1200" b="1" dirty="0">
                          <a:solidFill>
                            <a:schemeClr val="tx1">
                              <a:lumMod val="95000"/>
                              <a:lumOff val="5000"/>
                            </a:schemeClr>
                          </a:solidFill>
                          <a:latin typeface="CMU Serif" panose="02000603000000000000"/>
                        </a:rPr>
                        <a:t>7.29</a:t>
                      </a:r>
                    </a:p>
                  </a:txBody>
                  <a:tcPr anchor="ctr"/>
                </a:tc>
                <a:tc>
                  <a:txBody>
                    <a:bodyPr/>
                    <a:lstStyle/>
                    <a:p>
                      <a:pPr algn="ctr"/>
                      <a:r>
                        <a:rPr lang="it-IT" sz="1200" b="1" dirty="0">
                          <a:solidFill>
                            <a:schemeClr val="tx1">
                              <a:lumMod val="95000"/>
                              <a:lumOff val="5000"/>
                            </a:schemeClr>
                          </a:solidFill>
                          <a:latin typeface="CMU Serif" panose="02000603000000000000"/>
                        </a:rPr>
                        <a:t>13.35</a:t>
                      </a:r>
                    </a:p>
                  </a:txBody>
                  <a:tcPr anchor="ctr"/>
                </a:tc>
                <a:tc>
                  <a:txBody>
                    <a:bodyPr/>
                    <a:lstStyle/>
                    <a:p>
                      <a:pPr algn="ctr"/>
                      <a:r>
                        <a:rPr lang="it-IT" sz="1200" b="1" dirty="0">
                          <a:solidFill>
                            <a:schemeClr val="tx1">
                              <a:lumMod val="95000"/>
                              <a:lumOff val="5000"/>
                            </a:schemeClr>
                          </a:solidFill>
                          <a:latin typeface="CMU Serif" panose="02000603000000000000"/>
                        </a:rPr>
                        <a:t>14.08</a:t>
                      </a:r>
                    </a:p>
                  </a:txBody>
                  <a:tcPr anchor="ctr"/>
                </a:tc>
                <a:tc>
                  <a:txBody>
                    <a:bodyPr/>
                    <a:lstStyle/>
                    <a:p>
                      <a:pPr algn="ctr"/>
                      <a:r>
                        <a:rPr lang="it-IT" sz="1200" b="1" dirty="0">
                          <a:solidFill>
                            <a:schemeClr val="tx1">
                              <a:lumMod val="95000"/>
                              <a:lumOff val="5000"/>
                            </a:schemeClr>
                          </a:solidFill>
                          <a:latin typeface="CMU Serif" panose="02000603000000000000"/>
                        </a:rPr>
                        <a:t>13.44</a:t>
                      </a:r>
                    </a:p>
                  </a:txBody>
                  <a:tcPr anchor="ctr"/>
                </a:tc>
                <a:extLst>
                  <a:ext uri="{0D108BD9-81ED-4DB2-BD59-A6C34878D82A}">
                    <a16:rowId xmlns:a16="http://schemas.microsoft.com/office/drawing/2014/main" val="513194120"/>
                  </a:ext>
                </a:extLst>
              </a:tr>
              <a:tr h="406125">
                <a:tc>
                  <a:txBody>
                    <a:bodyPr/>
                    <a:lstStyle/>
                    <a:p>
                      <a:pPr algn="l"/>
                      <a:r>
                        <a:rPr lang="it-IT" sz="1200" b="1" dirty="0">
                          <a:solidFill>
                            <a:schemeClr val="tx1">
                              <a:lumMod val="95000"/>
                              <a:lumOff val="5000"/>
                            </a:schemeClr>
                          </a:solidFill>
                          <a:latin typeface="CMU Serif" panose="02000603000000000000"/>
                        </a:rPr>
                        <a:t>sigma</a:t>
                      </a:r>
                    </a:p>
                  </a:txBody>
                  <a:tcPr anchor="ctr"/>
                </a:tc>
                <a:tc>
                  <a:txBody>
                    <a:bodyPr/>
                    <a:lstStyle/>
                    <a:p>
                      <a:pPr algn="ctr"/>
                      <a:r>
                        <a:rPr lang="it-IT" sz="1200" b="1" dirty="0">
                          <a:solidFill>
                            <a:schemeClr val="tx1">
                              <a:lumMod val="95000"/>
                              <a:lumOff val="5000"/>
                            </a:schemeClr>
                          </a:solidFill>
                          <a:latin typeface="CMU Serif" panose="02000603000000000000"/>
                        </a:rPr>
                        <a:t>0.54</a:t>
                      </a:r>
                    </a:p>
                  </a:txBody>
                  <a:tcPr anchor="ctr"/>
                </a:tc>
                <a:tc>
                  <a:txBody>
                    <a:bodyPr/>
                    <a:lstStyle/>
                    <a:p>
                      <a:pPr algn="ctr"/>
                      <a:r>
                        <a:rPr lang="it-IT" sz="1200" b="1" dirty="0">
                          <a:solidFill>
                            <a:schemeClr val="tx1">
                              <a:lumMod val="95000"/>
                              <a:lumOff val="5000"/>
                            </a:schemeClr>
                          </a:solidFill>
                          <a:latin typeface="CMU Serif" panose="02000603000000000000"/>
                        </a:rPr>
                        <a:t>0.72</a:t>
                      </a:r>
                    </a:p>
                  </a:txBody>
                  <a:tcPr anchor="ctr"/>
                </a:tc>
                <a:tc>
                  <a:txBody>
                    <a:bodyPr/>
                    <a:lstStyle/>
                    <a:p>
                      <a:pPr algn="ctr"/>
                      <a:r>
                        <a:rPr lang="it-IT" sz="1200" b="1" dirty="0">
                          <a:solidFill>
                            <a:schemeClr val="tx1">
                              <a:lumMod val="95000"/>
                              <a:lumOff val="5000"/>
                            </a:schemeClr>
                          </a:solidFill>
                          <a:latin typeface="CMU Serif" panose="02000603000000000000"/>
                        </a:rPr>
                        <a:t>0.65</a:t>
                      </a:r>
                    </a:p>
                  </a:txBody>
                  <a:tcPr anchor="ctr"/>
                </a:tc>
                <a:tc>
                  <a:txBody>
                    <a:bodyPr/>
                    <a:lstStyle/>
                    <a:p>
                      <a:pPr algn="ctr"/>
                      <a:r>
                        <a:rPr lang="it-IT" sz="1200" b="1" dirty="0">
                          <a:solidFill>
                            <a:schemeClr val="tx1">
                              <a:lumMod val="95000"/>
                              <a:lumOff val="5000"/>
                            </a:schemeClr>
                          </a:solidFill>
                          <a:latin typeface="CMU Serif" panose="02000603000000000000"/>
                        </a:rPr>
                        <a:t>0.72</a:t>
                      </a:r>
                    </a:p>
                  </a:txBody>
                  <a:tcPr anchor="ctr"/>
                </a:tc>
                <a:extLst>
                  <a:ext uri="{0D108BD9-81ED-4DB2-BD59-A6C34878D82A}">
                    <a16:rowId xmlns:a16="http://schemas.microsoft.com/office/drawing/2014/main" val="2453626376"/>
                  </a:ext>
                </a:extLst>
              </a:tr>
            </a:tbl>
          </a:graphicData>
        </a:graphic>
      </p:graphicFrame>
      <p:grpSp>
        <p:nvGrpSpPr>
          <p:cNvPr id="3" name="Group 2">
            <a:extLst>
              <a:ext uri="{FF2B5EF4-FFF2-40B4-BE49-F238E27FC236}">
                <a16:creationId xmlns:a16="http://schemas.microsoft.com/office/drawing/2014/main" id="{24A9688F-29DA-2B95-20E1-A452824E63B9}"/>
              </a:ext>
            </a:extLst>
          </p:cNvPr>
          <p:cNvGrpSpPr/>
          <p:nvPr/>
        </p:nvGrpSpPr>
        <p:grpSpPr>
          <a:xfrm>
            <a:off x="9684843" y="748323"/>
            <a:ext cx="2358117" cy="751118"/>
            <a:chOff x="6941331" y="937401"/>
            <a:chExt cx="2358117" cy="751118"/>
          </a:xfrm>
        </p:grpSpPr>
        <p:pic>
          <p:nvPicPr>
            <p:cNvPr id="5" name="Picture 2" descr="R Interface to Stan • rstan">
              <a:extLst>
                <a:ext uri="{FF2B5EF4-FFF2-40B4-BE49-F238E27FC236}">
                  <a16:creationId xmlns:a16="http://schemas.microsoft.com/office/drawing/2014/main" id="{C9E9B9F2-5BEB-646A-3AF9-5B8A2589AD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1331" y="937401"/>
              <a:ext cx="738664" cy="738664"/>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4">
              <a:extLst>
                <a:ext uri="{FF2B5EF4-FFF2-40B4-BE49-F238E27FC236}">
                  <a16:creationId xmlns:a16="http://schemas.microsoft.com/office/drawing/2014/main" id="{61750374-5A28-1B50-8A5E-82F5FAD9809D}"/>
                </a:ext>
              </a:extLst>
            </p:cNvPr>
            <p:cNvSpPr txBox="1"/>
            <p:nvPr/>
          </p:nvSpPr>
          <p:spPr>
            <a:xfrm>
              <a:off x="7993626" y="947187"/>
              <a:ext cx="1305822" cy="738664"/>
            </a:xfrm>
            <a:prstGeom prst="rect">
              <a:avLst/>
            </a:prstGeom>
            <a:noFill/>
          </p:spPr>
          <p:txBody>
            <a:bodyPr wrap="square" rtlCol="0">
              <a:spAutoFit/>
            </a:bodyPr>
            <a:lstStyle/>
            <a:p>
              <a:r>
                <a:rPr lang="it-IT" sz="1400" b="1" dirty="0">
                  <a:latin typeface="CMU Serif" panose="02000603000000000000"/>
                </a:rPr>
                <a:t>5000 iterations </a:t>
              </a:r>
            </a:p>
            <a:p>
              <a:r>
                <a:rPr lang="it-IT" sz="1400" b="1" dirty="0">
                  <a:latin typeface="CMU Serif" panose="02000603000000000000"/>
                </a:rPr>
                <a:t>1000 warmup </a:t>
              </a:r>
            </a:p>
            <a:p>
              <a:r>
                <a:rPr lang="it-IT" sz="1400" b="1" dirty="0">
                  <a:latin typeface="CMU Serif" panose="02000603000000000000"/>
                </a:rPr>
                <a:t>4 chains</a:t>
              </a:r>
            </a:p>
          </p:txBody>
        </p:sp>
        <p:sp>
          <p:nvSpPr>
            <p:cNvPr id="7" name="CasellaDiTesto 4">
              <a:extLst>
                <a:ext uri="{FF2B5EF4-FFF2-40B4-BE49-F238E27FC236}">
                  <a16:creationId xmlns:a16="http://schemas.microsoft.com/office/drawing/2014/main" id="{67CAC2F5-A71A-DD27-81AC-A773CF78DA22}"/>
                </a:ext>
              </a:extLst>
            </p:cNvPr>
            <p:cNvSpPr txBox="1"/>
            <p:nvPr/>
          </p:nvSpPr>
          <p:spPr>
            <a:xfrm rot="16200000">
              <a:off x="7501476" y="1117798"/>
              <a:ext cx="741332" cy="400110"/>
            </a:xfrm>
            <a:prstGeom prst="rect">
              <a:avLst/>
            </a:prstGeom>
            <a:noFill/>
          </p:spPr>
          <p:txBody>
            <a:bodyPr wrap="square" rtlCol="0">
              <a:spAutoFit/>
            </a:bodyPr>
            <a:lstStyle/>
            <a:p>
              <a:r>
                <a:rPr lang="it-IT" sz="2000" b="1" dirty="0">
                  <a:solidFill>
                    <a:srgbClr val="052744"/>
                  </a:solidFill>
                  <a:latin typeface="CMU Serif" panose="02000603000000000000"/>
                </a:rPr>
                <a:t>STAN</a:t>
              </a:r>
            </a:p>
          </p:txBody>
        </p:sp>
      </p:grpSp>
    </p:spTree>
    <p:extLst>
      <p:ext uri="{BB962C8B-B14F-4D97-AF65-F5344CB8AC3E}">
        <p14:creationId xmlns:p14="http://schemas.microsoft.com/office/powerpoint/2010/main" val="3010802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7CC7B-1B61-251F-F15A-3177A94F530E}"/>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DF204D7F-D4D3-0AF3-50C8-CBDC77ABB473}"/>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6C5E246A-F46C-51CE-C8BD-26689E15DED5}"/>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CF91C6FA-492D-D318-A0FE-F11FA16922C2}"/>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49C660D9-8CE0-483E-130D-8945EB9B43AA}"/>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Constant regression</a:t>
            </a:r>
            <a:endParaRPr lang="zxx" sz="2400" b="0" u="none" strike="noStrike" dirty="0">
              <a:solidFill>
                <a:srgbClr val="000000"/>
              </a:solidFill>
              <a:uFillTx/>
              <a:latin typeface="Arial"/>
            </a:endParaRPr>
          </a:p>
        </p:txBody>
      </p:sp>
      <p:pic>
        <p:nvPicPr>
          <p:cNvPr id="4" name="Immagine 3">
            <a:extLst>
              <a:ext uri="{FF2B5EF4-FFF2-40B4-BE49-F238E27FC236}">
                <a16:creationId xmlns:a16="http://schemas.microsoft.com/office/drawing/2014/main" id="{2DB087B7-FD0A-F279-FF2C-91FA35E4A3F5}"/>
              </a:ext>
            </a:extLst>
          </p:cNvPr>
          <p:cNvPicPr>
            <a:picLocks noChangeAspect="1"/>
          </p:cNvPicPr>
          <p:nvPr/>
        </p:nvPicPr>
        <p:blipFill>
          <a:blip r:embed="rId3"/>
          <a:stretch>
            <a:fillRect/>
          </a:stretch>
        </p:blipFill>
        <p:spPr>
          <a:xfrm>
            <a:off x="6973236" y="954920"/>
            <a:ext cx="4430350" cy="2658210"/>
          </a:xfrm>
          <a:prstGeom prst="rect">
            <a:avLst/>
          </a:prstGeom>
        </p:spPr>
      </p:pic>
      <p:pic>
        <p:nvPicPr>
          <p:cNvPr id="8" name="Immagine 7">
            <a:extLst>
              <a:ext uri="{FF2B5EF4-FFF2-40B4-BE49-F238E27FC236}">
                <a16:creationId xmlns:a16="http://schemas.microsoft.com/office/drawing/2014/main" id="{180F2E92-D825-EA78-9A1D-AC663FA29875}"/>
              </a:ext>
            </a:extLst>
          </p:cNvPr>
          <p:cNvPicPr>
            <a:picLocks noChangeAspect="1"/>
          </p:cNvPicPr>
          <p:nvPr/>
        </p:nvPicPr>
        <p:blipFill>
          <a:blip r:embed="rId4"/>
          <a:stretch>
            <a:fillRect/>
          </a:stretch>
        </p:blipFill>
        <p:spPr>
          <a:xfrm>
            <a:off x="555491" y="891331"/>
            <a:ext cx="6073409" cy="2834257"/>
          </a:xfrm>
          <a:prstGeom prst="rect">
            <a:avLst/>
          </a:prstGeom>
        </p:spPr>
      </p:pic>
      <p:pic>
        <p:nvPicPr>
          <p:cNvPr id="10" name="Immagine 9">
            <a:extLst>
              <a:ext uri="{FF2B5EF4-FFF2-40B4-BE49-F238E27FC236}">
                <a16:creationId xmlns:a16="http://schemas.microsoft.com/office/drawing/2014/main" id="{9DD26A67-A395-B54C-9288-B4AF8A3E95DC}"/>
              </a:ext>
            </a:extLst>
          </p:cNvPr>
          <p:cNvPicPr>
            <a:picLocks noChangeAspect="1"/>
          </p:cNvPicPr>
          <p:nvPr/>
        </p:nvPicPr>
        <p:blipFill>
          <a:blip r:embed="rId5"/>
          <a:stretch>
            <a:fillRect/>
          </a:stretch>
        </p:blipFill>
        <p:spPr>
          <a:xfrm>
            <a:off x="953023" y="3976855"/>
            <a:ext cx="5279072" cy="2463568"/>
          </a:xfrm>
          <a:prstGeom prst="rect">
            <a:avLst/>
          </a:prstGeom>
        </p:spPr>
      </p:pic>
      <p:pic>
        <p:nvPicPr>
          <p:cNvPr id="12" name="Immagine 11">
            <a:extLst>
              <a:ext uri="{FF2B5EF4-FFF2-40B4-BE49-F238E27FC236}">
                <a16:creationId xmlns:a16="http://schemas.microsoft.com/office/drawing/2014/main" id="{6CDDA532-D46A-F9F0-D3A6-A24BECCEAF8E}"/>
              </a:ext>
            </a:extLst>
          </p:cNvPr>
          <p:cNvPicPr>
            <a:picLocks noChangeAspect="1"/>
          </p:cNvPicPr>
          <p:nvPr/>
        </p:nvPicPr>
        <p:blipFill>
          <a:blip r:embed="rId6"/>
          <a:stretch>
            <a:fillRect/>
          </a:stretch>
        </p:blipFill>
        <p:spPr>
          <a:xfrm>
            <a:off x="6973236" y="3722230"/>
            <a:ext cx="4430350" cy="2658210"/>
          </a:xfrm>
          <a:prstGeom prst="rect">
            <a:avLst/>
          </a:prstGeom>
        </p:spPr>
      </p:pic>
    </p:spTree>
    <p:extLst>
      <p:ext uri="{BB962C8B-B14F-4D97-AF65-F5344CB8AC3E}">
        <p14:creationId xmlns:p14="http://schemas.microsoft.com/office/powerpoint/2010/main" val="2962229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64CED-8FE1-3E3A-ACC8-6959465BB5E3}"/>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FBA1227C-6D50-E5FE-2F92-60D7730513F8}"/>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2F300D8C-31FB-89A6-802A-660E48C75470}"/>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09F40BDC-0BC3-90EC-0A5A-4B0411F45D94}"/>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48F0265F-8735-5010-F6EF-E276325495C4}"/>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Hypothesis Testing</a:t>
            </a:r>
            <a:endParaRPr lang="zxx" sz="2400" u="none" strike="noStrike" dirty="0">
              <a:solidFill>
                <a:srgbClr val="000000"/>
              </a:solidFill>
              <a:uFillTx/>
              <a:latin typeface="Arial"/>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D18356F7-5345-CCC1-3747-C5438F221409}"/>
                  </a:ext>
                </a:extLst>
              </p:cNvPr>
              <p:cNvSpPr txBox="1"/>
              <p:nvPr/>
            </p:nvSpPr>
            <p:spPr>
              <a:xfrm>
                <a:off x="1012176" y="953520"/>
                <a:ext cx="3710024" cy="356061"/>
              </a:xfrm>
              <a:prstGeom prst="rect">
                <a:avLst/>
              </a:prstGeom>
              <a:noFill/>
              <a:ln w="0">
                <a:noFill/>
              </a:ln>
            </p:spPr>
            <p:txBody>
              <a:bodyPr wrap="none" lIns="90000" tIns="45000" rIns="90000" bIns="45000" anchor="ctr">
                <a:noAutofit/>
              </a:bodyPr>
              <a:lstStyle/>
              <a:p>
                <a:pPr>
                  <a:spcBef>
                    <a:spcPts val="1191"/>
                  </a:spcBef>
                  <a:spcAft>
                    <a:spcPts val="992"/>
                  </a:spcAft>
                </a:pPr>
                <a14:m>
                  <m:oMath xmlns:m="http://schemas.openxmlformats.org/officeDocument/2006/math">
                    <m:sSub>
                      <m:sSubPr>
                        <m:ctrlPr>
                          <a:rPr lang="it-IT" sz="2400" b="1" i="1" dirty="0" smtClean="0">
                            <a:solidFill>
                              <a:srgbClr val="000000"/>
                            </a:solidFill>
                            <a:latin typeface="Cambria Math" panose="02040503050406030204" pitchFamily="18" charset="0"/>
                          </a:rPr>
                        </m:ctrlPr>
                      </m:sSubPr>
                      <m:e>
                        <m:r>
                          <a:rPr lang="it-IT" sz="2400" b="1" i="1" dirty="0" smtClean="0">
                            <a:solidFill>
                              <a:srgbClr val="000000"/>
                            </a:solidFill>
                            <a:latin typeface="Cambria Math" panose="02040503050406030204" pitchFamily="18" charset="0"/>
                          </a:rPr>
                          <m:t>𝑯</m:t>
                        </m:r>
                      </m:e>
                      <m:sub>
                        <m:r>
                          <a:rPr lang="it-IT" sz="2400" b="1" i="1" dirty="0" smtClean="0">
                            <a:solidFill>
                              <a:srgbClr val="000000"/>
                            </a:solidFill>
                            <a:latin typeface="Cambria Math" panose="02040503050406030204" pitchFamily="18" charset="0"/>
                          </a:rPr>
                          <m:t>𝟎</m:t>
                        </m:r>
                      </m:sub>
                    </m:sSub>
                  </m:oMath>
                </a14:m>
                <a:r>
                  <a:rPr lang="it-IT" sz="2400" b="1" dirty="0">
                    <a:solidFill>
                      <a:srgbClr val="000000"/>
                    </a:solidFill>
                    <a:latin typeface="CMU Serif" panose="02000603000000000000"/>
                  </a:rPr>
                  <a:t>: </a:t>
                </a:r>
                <a14:m>
                  <m:oMath xmlns:m="http://schemas.openxmlformats.org/officeDocument/2006/math">
                    <m:r>
                      <a:rPr lang="it-IT" sz="2400" b="1" i="1" dirty="0" smtClean="0">
                        <a:solidFill>
                          <a:srgbClr val="000000"/>
                        </a:solidFill>
                        <a:latin typeface="Cambria Math" panose="02040503050406030204" pitchFamily="18" charset="0"/>
                      </a:rPr>
                      <m:t>𝒃</m:t>
                    </m:r>
                    <m:r>
                      <a:rPr lang="it-IT" sz="2400" b="1" i="1" dirty="0" smtClean="0">
                        <a:solidFill>
                          <a:srgbClr val="000000"/>
                        </a:solidFill>
                        <a:latin typeface="Cambria Math" panose="02040503050406030204" pitchFamily="18" charset="0"/>
                      </a:rPr>
                      <m:t> = </m:t>
                    </m:r>
                    <m:r>
                      <a:rPr lang="it-IT" sz="2400" b="1" i="1" dirty="0" smtClean="0">
                        <a:solidFill>
                          <a:srgbClr val="000000"/>
                        </a:solidFill>
                        <a:latin typeface="Cambria Math" panose="02040503050406030204" pitchFamily="18" charset="0"/>
                      </a:rPr>
                      <m:t>𝟎</m:t>
                    </m:r>
                    <m:r>
                      <a:rPr lang="it-IT" sz="2400" b="1" i="1" dirty="0" smtClean="0">
                        <a:solidFill>
                          <a:srgbClr val="000000"/>
                        </a:solidFill>
                        <a:latin typeface="Cambria Math" panose="02040503050406030204" pitchFamily="18" charset="0"/>
                      </a:rPr>
                      <m:t> </m:t>
                    </m:r>
                  </m:oMath>
                </a14:m>
                <a:r>
                  <a:rPr lang="it-IT" sz="2400" b="1" dirty="0">
                    <a:solidFill>
                      <a:srgbClr val="000000"/>
                    </a:solidFill>
                    <a:latin typeface="CMU Serif" panose="02000603000000000000"/>
                  </a:rPr>
                  <a:t> </a:t>
                </a:r>
                <a:r>
                  <a:rPr lang="it-IT" sz="2000" b="1" dirty="0">
                    <a:solidFill>
                      <a:srgbClr val="000000"/>
                    </a:solidFill>
                    <a:latin typeface="CMU Serif" panose="02000603000000000000"/>
                  </a:rPr>
                  <a:t>(constant trend)</a:t>
                </a:r>
              </a:p>
            </p:txBody>
          </p:sp>
        </mc:Choice>
        <mc:Fallback xmlns="">
          <p:sp>
            <p:nvSpPr>
              <p:cNvPr id="2" name="CasellaDiTesto 1">
                <a:extLst>
                  <a:ext uri="{FF2B5EF4-FFF2-40B4-BE49-F238E27FC236}">
                    <a16:creationId xmlns:a16="http://schemas.microsoft.com/office/drawing/2014/main" id="{D18356F7-5345-CCC1-3747-C5438F221409}"/>
                  </a:ext>
                </a:extLst>
              </p:cNvPr>
              <p:cNvSpPr txBox="1">
                <a:spLocks noRot="1" noChangeAspect="1" noMove="1" noResize="1" noEditPoints="1" noAdjustHandles="1" noChangeArrowheads="1" noChangeShapeType="1" noTextEdit="1"/>
              </p:cNvSpPr>
              <p:nvPr/>
            </p:nvSpPr>
            <p:spPr>
              <a:xfrm>
                <a:off x="1012176" y="953520"/>
                <a:ext cx="3710024" cy="356061"/>
              </a:xfrm>
              <a:prstGeom prst="rect">
                <a:avLst/>
              </a:prstGeom>
              <a:blipFill>
                <a:blip r:embed="rId3"/>
                <a:stretch>
                  <a:fillRect l="-493" t="-27119" b="-52542"/>
                </a:stretch>
              </a:blipFill>
              <a:ln w="0">
                <a:noFill/>
              </a:ln>
            </p:spPr>
            <p:txBody>
              <a:bodyPr/>
              <a:lstStyle/>
              <a:p>
                <a:r>
                  <a:rPr lang="it-IT">
                    <a:noFill/>
                  </a:rPr>
                  <a:t> </a:t>
                </a:r>
              </a:p>
            </p:txBody>
          </p:sp>
        </mc:Fallback>
      </mc:AlternateContent>
      <p:pic>
        <p:nvPicPr>
          <p:cNvPr id="5" name="Immagine 4">
            <a:extLst>
              <a:ext uri="{FF2B5EF4-FFF2-40B4-BE49-F238E27FC236}">
                <a16:creationId xmlns:a16="http://schemas.microsoft.com/office/drawing/2014/main" id="{7CC70C9A-35B8-DE51-E11B-CD323827BCC2}"/>
              </a:ext>
            </a:extLst>
          </p:cNvPr>
          <p:cNvPicPr>
            <a:picLocks noChangeAspect="1"/>
          </p:cNvPicPr>
          <p:nvPr/>
        </p:nvPicPr>
        <p:blipFill>
          <a:blip r:embed="rId4"/>
          <a:stretch>
            <a:fillRect/>
          </a:stretch>
        </p:blipFill>
        <p:spPr>
          <a:xfrm>
            <a:off x="2404651" y="2191407"/>
            <a:ext cx="7095965" cy="4257579"/>
          </a:xfrm>
          <a:prstGeom prst="rect">
            <a:avLst/>
          </a:prstGeom>
        </p:spPr>
      </p:pic>
      <mc:AlternateContent xmlns:mc="http://schemas.openxmlformats.org/markup-compatibility/2006" xmlns:a14="http://schemas.microsoft.com/office/drawing/2010/main">
        <mc:Choice Requires="a14">
          <p:graphicFrame>
            <p:nvGraphicFramePr>
              <p:cNvPr id="7" name="Tabella 6">
                <a:extLst>
                  <a:ext uri="{FF2B5EF4-FFF2-40B4-BE49-F238E27FC236}">
                    <a16:creationId xmlns:a16="http://schemas.microsoft.com/office/drawing/2014/main" id="{8A00DF17-43B0-1DF8-C1DD-BAC1DAE6A5AA}"/>
                  </a:ext>
                </a:extLst>
              </p:cNvPr>
              <p:cNvGraphicFramePr>
                <a:graphicFrameLocks noGrp="1"/>
              </p:cNvGraphicFramePr>
              <p:nvPr>
                <p:extLst>
                  <p:ext uri="{D42A27DB-BD31-4B8C-83A1-F6EECF244321}">
                    <p14:modId xmlns:p14="http://schemas.microsoft.com/office/powerpoint/2010/main" val="2628061017"/>
                  </p:ext>
                </p:extLst>
              </p:nvPr>
            </p:nvGraphicFramePr>
            <p:xfrm>
              <a:off x="5203528" y="947507"/>
              <a:ext cx="5580435" cy="905513"/>
            </p:xfrm>
            <a:graphic>
              <a:graphicData uri="http://schemas.openxmlformats.org/drawingml/2006/table">
                <a:tbl>
                  <a:tblPr firstRow="1" bandRow="1">
                    <a:tableStyleId>{F5AB1C69-6EDB-4FF4-983F-18BD219EF322}</a:tableStyleId>
                  </a:tblPr>
                  <a:tblGrid>
                    <a:gridCol w="1116087">
                      <a:extLst>
                        <a:ext uri="{9D8B030D-6E8A-4147-A177-3AD203B41FA5}">
                          <a16:colId xmlns:a16="http://schemas.microsoft.com/office/drawing/2014/main" val="2539997952"/>
                        </a:ext>
                      </a:extLst>
                    </a:gridCol>
                    <a:gridCol w="1116087">
                      <a:extLst>
                        <a:ext uri="{9D8B030D-6E8A-4147-A177-3AD203B41FA5}">
                          <a16:colId xmlns:a16="http://schemas.microsoft.com/office/drawing/2014/main" val="3980785204"/>
                        </a:ext>
                      </a:extLst>
                    </a:gridCol>
                    <a:gridCol w="1116087">
                      <a:extLst>
                        <a:ext uri="{9D8B030D-6E8A-4147-A177-3AD203B41FA5}">
                          <a16:colId xmlns:a16="http://schemas.microsoft.com/office/drawing/2014/main" val="1825171717"/>
                        </a:ext>
                      </a:extLst>
                    </a:gridCol>
                    <a:gridCol w="1116087">
                      <a:extLst>
                        <a:ext uri="{9D8B030D-6E8A-4147-A177-3AD203B41FA5}">
                          <a16:colId xmlns:a16="http://schemas.microsoft.com/office/drawing/2014/main" val="3512737989"/>
                        </a:ext>
                      </a:extLst>
                    </a:gridCol>
                    <a:gridCol w="1116087">
                      <a:extLst>
                        <a:ext uri="{9D8B030D-6E8A-4147-A177-3AD203B41FA5}">
                          <a16:colId xmlns:a16="http://schemas.microsoft.com/office/drawing/2014/main" val="148768823"/>
                        </a:ext>
                      </a:extLst>
                    </a:gridCol>
                  </a:tblGrid>
                  <a:tr h="523751">
                    <a:tc>
                      <a:txBody>
                        <a:bodyPr/>
                        <a:lstStyle/>
                        <a:p>
                          <a:endParaRPr lang="it-IT" sz="1400" b="1" dirty="0">
                            <a:latin typeface="CMU Serif" panose="02000603000000000000"/>
                          </a:endParaRPr>
                        </a:p>
                      </a:txBody>
                      <a:tcPr/>
                    </a:tc>
                    <a:tc>
                      <a:txBody>
                        <a:bodyPr/>
                        <a:lstStyle/>
                        <a:p>
                          <a:r>
                            <a:rPr lang="it-IT" sz="1400" b="1" dirty="0">
                              <a:latin typeface="CMU Serif" panose="02000603000000000000"/>
                            </a:rPr>
                            <a:t>Auronzo di Cadore</a:t>
                          </a:r>
                        </a:p>
                      </a:txBody>
                      <a:tcPr/>
                    </a:tc>
                    <a:tc>
                      <a:txBody>
                        <a:bodyPr/>
                        <a:lstStyle/>
                        <a:p>
                          <a:r>
                            <a:rPr lang="it-IT" sz="1400" b="1" dirty="0">
                              <a:latin typeface="CMU Serif" panose="02000603000000000000"/>
                            </a:rPr>
                            <a:t>Castelfranco Veneto</a:t>
                          </a:r>
                        </a:p>
                      </a:txBody>
                      <a:tcPr/>
                    </a:tc>
                    <a:tc>
                      <a:txBody>
                        <a:bodyPr/>
                        <a:lstStyle/>
                        <a:p>
                          <a:r>
                            <a:rPr lang="it-IT" sz="1400" b="1" dirty="0">
                              <a:latin typeface="CMU Serif" panose="02000603000000000000"/>
                            </a:rPr>
                            <a:t>Porto Tolle</a:t>
                          </a:r>
                        </a:p>
                      </a:txBody>
                      <a:tcPr/>
                    </a:tc>
                    <a:tc>
                      <a:txBody>
                        <a:bodyPr/>
                        <a:lstStyle/>
                        <a:p>
                          <a:r>
                            <a:rPr lang="it-IT" sz="1400" b="1" dirty="0">
                              <a:latin typeface="CMU Serif" panose="02000603000000000000"/>
                            </a:rPr>
                            <a:t>Roverchiara</a:t>
                          </a:r>
                        </a:p>
                      </a:txBody>
                      <a:tcPr/>
                    </a:tc>
                    <a:extLst>
                      <a:ext uri="{0D108BD9-81ED-4DB2-BD59-A6C34878D82A}">
                        <a16:rowId xmlns:a16="http://schemas.microsoft.com/office/drawing/2014/main" val="2224952659"/>
                      </a:ext>
                    </a:extLst>
                  </a:tr>
                  <a:tr h="381762">
                    <a:tc>
                      <a:txBody>
                        <a:bodyPr/>
                        <a:lstStyle/>
                        <a:p>
                          <a:pPr algn="ctr"/>
                          <a14:m>
                            <m:oMathPara xmlns:m="http://schemas.openxmlformats.org/officeDocument/2006/math">
                              <m:oMathParaPr>
                                <m:jc m:val="centerGroup"/>
                              </m:oMathParaPr>
                              <m:oMath xmlns:m="http://schemas.openxmlformats.org/officeDocument/2006/math">
                                <m:r>
                                  <a:rPr lang="it-IT" sz="1600" b="1" i="1" dirty="0" smtClean="0">
                                    <a:solidFill>
                                      <a:schemeClr val="tx1">
                                        <a:lumMod val="95000"/>
                                        <a:lumOff val="5000"/>
                                      </a:schemeClr>
                                    </a:solidFill>
                                    <a:latin typeface="Cambria Math" panose="02040503050406030204" pitchFamily="18" charset="0"/>
                                  </a:rPr>
                                  <m:t>𝑷</m:t>
                                </m:r>
                                <m:r>
                                  <a:rPr lang="it-IT" sz="1600" b="1" i="1" dirty="0" smtClean="0">
                                    <a:solidFill>
                                      <a:schemeClr val="tx1">
                                        <a:lumMod val="95000"/>
                                        <a:lumOff val="5000"/>
                                      </a:schemeClr>
                                    </a:solidFill>
                                    <a:latin typeface="Cambria Math" panose="02040503050406030204" pitchFamily="18" charset="0"/>
                                  </a:rPr>
                                  <m:t>(</m:t>
                                </m:r>
                                <m:r>
                                  <a:rPr lang="it-IT" sz="1600" b="1" i="1" dirty="0" smtClean="0">
                                    <a:solidFill>
                                      <a:schemeClr val="tx1">
                                        <a:lumMod val="95000"/>
                                        <a:lumOff val="5000"/>
                                      </a:schemeClr>
                                    </a:solidFill>
                                    <a:latin typeface="Cambria Math" panose="02040503050406030204" pitchFamily="18" charset="0"/>
                                  </a:rPr>
                                  <m:t>𝒃</m:t>
                                </m:r>
                                <m:r>
                                  <a:rPr lang="it-IT" sz="1600" b="1" i="1" dirty="0" smtClean="0">
                                    <a:solidFill>
                                      <a:schemeClr val="tx1">
                                        <a:lumMod val="95000"/>
                                        <a:lumOff val="5000"/>
                                      </a:schemeClr>
                                    </a:solidFill>
                                    <a:latin typeface="Cambria Math" panose="02040503050406030204" pitchFamily="18" charset="0"/>
                                  </a:rPr>
                                  <m:t>&gt;</m:t>
                                </m:r>
                                <m:r>
                                  <a:rPr lang="it-IT" sz="1600" b="1" i="1" dirty="0" smtClean="0">
                                    <a:solidFill>
                                      <a:schemeClr val="tx1">
                                        <a:lumMod val="95000"/>
                                        <a:lumOff val="5000"/>
                                      </a:schemeClr>
                                    </a:solidFill>
                                    <a:latin typeface="Cambria Math" panose="02040503050406030204" pitchFamily="18" charset="0"/>
                                  </a:rPr>
                                  <m:t>𝟎</m:t>
                                </m:r>
                                <m:r>
                                  <a:rPr lang="it-IT" sz="1600" b="1" i="1" dirty="0" smtClean="0">
                                    <a:solidFill>
                                      <a:schemeClr val="tx1">
                                        <a:lumMod val="95000"/>
                                        <a:lumOff val="5000"/>
                                      </a:schemeClr>
                                    </a:solidFill>
                                    <a:latin typeface="Cambria Math" panose="02040503050406030204" pitchFamily="18" charset="0"/>
                                  </a:rPr>
                                  <m:t>)</m:t>
                                </m:r>
                              </m:oMath>
                            </m:oMathPara>
                          </a14:m>
                          <a:endParaRPr lang="it-IT" sz="16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0.9992</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extLst>
                      <a:ext uri="{0D108BD9-81ED-4DB2-BD59-A6C34878D82A}">
                        <a16:rowId xmlns:a16="http://schemas.microsoft.com/office/drawing/2014/main" val="3544003491"/>
                      </a:ext>
                    </a:extLst>
                  </a:tr>
                </a:tbl>
              </a:graphicData>
            </a:graphic>
          </p:graphicFrame>
        </mc:Choice>
        <mc:Fallback xmlns="">
          <p:graphicFrame>
            <p:nvGraphicFramePr>
              <p:cNvPr id="7" name="Tabella 6">
                <a:extLst>
                  <a:ext uri="{FF2B5EF4-FFF2-40B4-BE49-F238E27FC236}">
                    <a16:creationId xmlns:a16="http://schemas.microsoft.com/office/drawing/2014/main" id="{8A00DF17-43B0-1DF8-C1DD-BAC1DAE6A5AA}"/>
                  </a:ext>
                </a:extLst>
              </p:cNvPr>
              <p:cNvGraphicFramePr>
                <a:graphicFrameLocks noGrp="1"/>
              </p:cNvGraphicFramePr>
              <p:nvPr>
                <p:extLst>
                  <p:ext uri="{D42A27DB-BD31-4B8C-83A1-F6EECF244321}">
                    <p14:modId xmlns:p14="http://schemas.microsoft.com/office/powerpoint/2010/main" val="2628061017"/>
                  </p:ext>
                </p:extLst>
              </p:nvPr>
            </p:nvGraphicFramePr>
            <p:xfrm>
              <a:off x="5203528" y="947507"/>
              <a:ext cx="5580435" cy="905513"/>
            </p:xfrm>
            <a:graphic>
              <a:graphicData uri="http://schemas.openxmlformats.org/drawingml/2006/table">
                <a:tbl>
                  <a:tblPr firstRow="1" bandRow="1">
                    <a:tableStyleId>{F5AB1C69-6EDB-4FF4-983F-18BD219EF322}</a:tableStyleId>
                  </a:tblPr>
                  <a:tblGrid>
                    <a:gridCol w="1116087">
                      <a:extLst>
                        <a:ext uri="{9D8B030D-6E8A-4147-A177-3AD203B41FA5}">
                          <a16:colId xmlns:a16="http://schemas.microsoft.com/office/drawing/2014/main" val="2539997952"/>
                        </a:ext>
                      </a:extLst>
                    </a:gridCol>
                    <a:gridCol w="1116087">
                      <a:extLst>
                        <a:ext uri="{9D8B030D-6E8A-4147-A177-3AD203B41FA5}">
                          <a16:colId xmlns:a16="http://schemas.microsoft.com/office/drawing/2014/main" val="3980785204"/>
                        </a:ext>
                      </a:extLst>
                    </a:gridCol>
                    <a:gridCol w="1116087">
                      <a:extLst>
                        <a:ext uri="{9D8B030D-6E8A-4147-A177-3AD203B41FA5}">
                          <a16:colId xmlns:a16="http://schemas.microsoft.com/office/drawing/2014/main" val="1825171717"/>
                        </a:ext>
                      </a:extLst>
                    </a:gridCol>
                    <a:gridCol w="1116087">
                      <a:extLst>
                        <a:ext uri="{9D8B030D-6E8A-4147-A177-3AD203B41FA5}">
                          <a16:colId xmlns:a16="http://schemas.microsoft.com/office/drawing/2014/main" val="3512737989"/>
                        </a:ext>
                      </a:extLst>
                    </a:gridCol>
                    <a:gridCol w="1116087">
                      <a:extLst>
                        <a:ext uri="{9D8B030D-6E8A-4147-A177-3AD203B41FA5}">
                          <a16:colId xmlns:a16="http://schemas.microsoft.com/office/drawing/2014/main" val="148768823"/>
                        </a:ext>
                      </a:extLst>
                    </a:gridCol>
                  </a:tblGrid>
                  <a:tr h="523751">
                    <a:tc>
                      <a:txBody>
                        <a:bodyPr/>
                        <a:lstStyle/>
                        <a:p>
                          <a:endParaRPr lang="it-IT" sz="1400" b="1" dirty="0">
                            <a:latin typeface="CMU Serif" panose="02000603000000000000"/>
                          </a:endParaRPr>
                        </a:p>
                      </a:txBody>
                      <a:tcPr/>
                    </a:tc>
                    <a:tc>
                      <a:txBody>
                        <a:bodyPr/>
                        <a:lstStyle/>
                        <a:p>
                          <a:r>
                            <a:rPr lang="it-IT" sz="1400" b="1" dirty="0">
                              <a:latin typeface="CMU Serif" panose="02000603000000000000"/>
                            </a:rPr>
                            <a:t>Auronzo di Cadore</a:t>
                          </a:r>
                        </a:p>
                      </a:txBody>
                      <a:tcPr/>
                    </a:tc>
                    <a:tc>
                      <a:txBody>
                        <a:bodyPr/>
                        <a:lstStyle/>
                        <a:p>
                          <a:r>
                            <a:rPr lang="it-IT" sz="1400" b="1" dirty="0">
                              <a:latin typeface="CMU Serif" panose="02000603000000000000"/>
                            </a:rPr>
                            <a:t>Castelfranco Veneto</a:t>
                          </a:r>
                        </a:p>
                      </a:txBody>
                      <a:tcPr/>
                    </a:tc>
                    <a:tc>
                      <a:txBody>
                        <a:bodyPr/>
                        <a:lstStyle/>
                        <a:p>
                          <a:r>
                            <a:rPr lang="it-IT" sz="1400" b="1" dirty="0">
                              <a:latin typeface="CMU Serif" panose="02000603000000000000"/>
                            </a:rPr>
                            <a:t>Porto Tolle</a:t>
                          </a:r>
                        </a:p>
                      </a:txBody>
                      <a:tcPr/>
                    </a:tc>
                    <a:tc>
                      <a:txBody>
                        <a:bodyPr/>
                        <a:lstStyle/>
                        <a:p>
                          <a:r>
                            <a:rPr lang="it-IT" sz="1400" b="1" dirty="0">
                              <a:latin typeface="CMU Serif" panose="02000603000000000000"/>
                            </a:rPr>
                            <a:t>Roverchiara</a:t>
                          </a:r>
                        </a:p>
                      </a:txBody>
                      <a:tcPr/>
                    </a:tc>
                    <a:extLst>
                      <a:ext uri="{0D108BD9-81ED-4DB2-BD59-A6C34878D82A}">
                        <a16:rowId xmlns:a16="http://schemas.microsoft.com/office/drawing/2014/main" val="2224952659"/>
                      </a:ext>
                    </a:extLst>
                  </a:tr>
                  <a:tr h="381762">
                    <a:tc>
                      <a:txBody>
                        <a:bodyPr/>
                        <a:lstStyle/>
                        <a:p>
                          <a:endParaRPr lang="it-IT"/>
                        </a:p>
                      </a:txBody>
                      <a:tcPr anchor="ctr">
                        <a:blipFill>
                          <a:blip r:embed="rId5"/>
                          <a:stretch>
                            <a:fillRect l="-546" t="-138095" r="-403279" b="-23810"/>
                          </a:stretch>
                        </a:blipFill>
                      </a:tcP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0.9992</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tc>
                      <a:txBody>
                        <a:bodyPr/>
                        <a:lstStyle/>
                        <a:p>
                          <a:pPr algn="ctr"/>
                          <a:r>
                            <a:rPr lang="it-IT" sz="1800" b="1" i="0" kern="1200" dirty="0">
                              <a:solidFill>
                                <a:schemeClr val="tx1">
                                  <a:lumMod val="95000"/>
                                  <a:lumOff val="5000"/>
                                </a:schemeClr>
                              </a:solidFill>
                              <a:effectLst/>
                              <a:latin typeface="CMU Serif" panose="02000603000000000000"/>
                              <a:ea typeface="+mn-ea"/>
                              <a:cs typeface="+mn-cs"/>
                            </a:rPr>
                            <a:t>~ 1</a:t>
                          </a:r>
                          <a:endParaRPr lang="it-IT" sz="1400" b="1" dirty="0">
                            <a:solidFill>
                              <a:schemeClr val="tx1">
                                <a:lumMod val="95000"/>
                                <a:lumOff val="5000"/>
                              </a:schemeClr>
                            </a:solidFill>
                            <a:latin typeface="CMU Serif" panose="02000603000000000000"/>
                          </a:endParaRPr>
                        </a:p>
                      </a:txBody>
                      <a:tcPr anchor="ctr"/>
                    </a:tc>
                    <a:extLst>
                      <a:ext uri="{0D108BD9-81ED-4DB2-BD59-A6C34878D82A}">
                        <a16:rowId xmlns:a16="http://schemas.microsoft.com/office/drawing/2014/main" val="3544003491"/>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700D23-9E25-0387-BA61-1F76AAB030CE}"/>
                  </a:ext>
                </a:extLst>
              </p:cNvPr>
              <p:cNvSpPr txBox="1"/>
              <p:nvPr/>
            </p:nvSpPr>
            <p:spPr>
              <a:xfrm>
                <a:off x="1012176" y="1391355"/>
                <a:ext cx="3710024" cy="461665"/>
              </a:xfrm>
              <a:prstGeom prst="rect">
                <a:avLst/>
              </a:prstGeom>
              <a:noFill/>
            </p:spPr>
            <p:txBody>
              <a:bodyPr wrap="square">
                <a:spAutoFit/>
              </a:bodyPr>
              <a:lstStyle/>
              <a:p>
                <a14:m>
                  <m:oMath xmlns:m="http://schemas.openxmlformats.org/officeDocument/2006/math">
                    <m:sSub>
                      <m:sSubPr>
                        <m:ctrlPr>
                          <a:rPr lang="it-IT" sz="2400" b="1" i="1" dirty="0" smtClean="0">
                            <a:solidFill>
                              <a:srgbClr val="000000"/>
                            </a:solidFill>
                            <a:latin typeface="Cambria Math" panose="02040503050406030204" pitchFamily="18" charset="0"/>
                          </a:rPr>
                        </m:ctrlPr>
                      </m:sSubPr>
                      <m:e>
                        <m:r>
                          <a:rPr lang="it-IT" sz="2400" b="1" i="1" dirty="0">
                            <a:solidFill>
                              <a:srgbClr val="000000"/>
                            </a:solidFill>
                            <a:latin typeface="Cambria Math" panose="02040503050406030204" pitchFamily="18" charset="0"/>
                          </a:rPr>
                          <m:t>𝑯</m:t>
                        </m:r>
                      </m:e>
                      <m:sub>
                        <m:r>
                          <a:rPr lang="it-IT" sz="2400" b="1" i="1" dirty="0" smtClean="0">
                            <a:solidFill>
                              <a:srgbClr val="000000"/>
                            </a:solidFill>
                            <a:latin typeface="Cambria Math" panose="02040503050406030204" pitchFamily="18" charset="0"/>
                          </a:rPr>
                          <m:t>𝟏</m:t>
                        </m:r>
                      </m:sub>
                    </m:sSub>
                  </m:oMath>
                </a14:m>
                <a:r>
                  <a:rPr lang="it-IT" sz="2400" b="1" dirty="0">
                    <a:solidFill>
                      <a:srgbClr val="000000"/>
                    </a:solidFill>
                    <a:latin typeface="CMU Serif" panose="02000603000000000000"/>
                  </a:rPr>
                  <a:t>: </a:t>
                </a:r>
                <a14:m>
                  <m:oMath xmlns:m="http://schemas.openxmlformats.org/officeDocument/2006/math">
                    <m:r>
                      <a:rPr lang="it-IT" sz="2400" b="1" i="1" dirty="0" smtClean="0">
                        <a:solidFill>
                          <a:srgbClr val="000000"/>
                        </a:solidFill>
                        <a:latin typeface="Cambria Math" panose="02040503050406030204" pitchFamily="18" charset="0"/>
                      </a:rPr>
                      <m:t>𝒃</m:t>
                    </m:r>
                    <m:r>
                      <a:rPr lang="it-IT" sz="2400" b="1" i="1" dirty="0" smtClean="0">
                        <a:solidFill>
                          <a:srgbClr val="000000"/>
                        </a:solidFill>
                        <a:latin typeface="Cambria Math" panose="02040503050406030204" pitchFamily="18" charset="0"/>
                      </a:rPr>
                      <m:t> &gt; </m:t>
                    </m:r>
                    <m:r>
                      <a:rPr lang="it-IT" sz="2400" b="1" i="1" dirty="0" smtClean="0">
                        <a:solidFill>
                          <a:srgbClr val="000000"/>
                        </a:solidFill>
                        <a:latin typeface="Cambria Math" panose="02040503050406030204" pitchFamily="18" charset="0"/>
                      </a:rPr>
                      <m:t>𝟎</m:t>
                    </m:r>
                    <m:r>
                      <a:rPr lang="it-IT" sz="2400" b="1" i="1" dirty="0" smtClean="0">
                        <a:solidFill>
                          <a:srgbClr val="000000"/>
                        </a:solidFill>
                        <a:latin typeface="Cambria Math" panose="02040503050406030204" pitchFamily="18" charset="0"/>
                      </a:rPr>
                      <m:t> </m:t>
                    </m:r>
                  </m:oMath>
                </a14:m>
                <a:r>
                  <a:rPr lang="it-IT" sz="2400" b="1" dirty="0">
                    <a:solidFill>
                      <a:srgbClr val="000000"/>
                    </a:solidFill>
                    <a:latin typeface="CMU Serif" panose="02000603000000000000"/>
                  </a:rPr>
                  <a:t> </a:t>
                </a:r>
                <a:r>
                  <a:rPr lang="it-IT" sz="2000" b="1" dirty="0">
                    <a:solidFill>
                      <a:srgbClr val="000000"/>
                    </a:solidFill>
                    <a:latin typeface="CMU Serif" panose="02000603000000000000"/>
                  </a:rPr>
                  <a:t>(increasing trend)</a:t>
                </a:r>
                <a:endParaRPr lang="it-IT" sz="2400" dirty="0"/>
              </a:p>
            </p:txBody>
          </p:sp>
        </mc:Choice>
        <mc:Fallback xmlns="">
          <p:sp>
            <p:nvSpPr>
              <p:cNvPr id="4" name="TextBox 3">
                <a:extLst>
                  <a:ext uri="{FF2B5EF4-FFF2-40B4-BE49-F238E27FC236}">
                    <a16:creationId xmlns:a16="http://schemas.microsoft.com/office/drawing/2014/main" id="{B0700D23-9E25-0387-BA61-1F76AAB030CE}"/>
                  </a:ext>
                </a:extLst>
              </p:cNvPr>
              <p:cNvSpPr txBox="1">
                <a:spLocks noRot="1" noChangeAspect="1" noMove="1" noResize="1" noEditPoints="1" noAdjustHandles="1" noChangeArrowheads="1" noChangeShapeType="1" noTextEdit="1"/>
              </p:cNvSpPr>
              <p:nvPr/>
            </p:nvSpPr>
            <p:spPr>
              <a:xfrm>
                <a:off x="1012176" y="1391355"/>
                <a:ext cx="3710024" cy="461665"/>
              </a:xfrm>
              <a:prstGeom prst="rect">
                <a:avLst/>
              </a:prstGeom>
              <a:blipFill>
                <a:blip r:embed="rId6"/>
                <a:stretch>
                  <a:fillRect l="-328" t="-10526" b="-28947"/>
                </a:stretch>
              </a:blipFill>
            </p:spPr>
            <p:txBody>
              <a:bodyPr/>
              <a:lstStyle/>
              <a:p>
                <a:r>
                  <a:rPr lang="it-IT">
                    <a:noFill/>
                  </a:rPr>
                  <a:t> </a:t>
                </a:r>
              </a:p>
            </p:txBody>
          </p:sp>
        </mc:Fallback>
      </mc:AlternateContent>
    </p:spTree>
    <p:extLst>
      <p:ext uri="{BB962C8B-B14F-4D97-AF65-F5344CB8AC3E}">
        <p14:creationId xmlns:p14="http://schemas.microsoft.com/office/powerpoint/2010/main" val="2016738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12167-4ECE-8098-2853-30E9270947AE}"/>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FB391243-A08E-C860-D663-C8E8F5A882B5}"/>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D362CB53-36AA-E562-F448-BDE53DC94521}"/>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A62F1A0F-BC1D-40BC-6F39-081755CF087C}"/>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EB8A8A08-2A6D-2EDE-F538-799DF887867C}"/>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Correlation between stations</a:t>
            </a:r>
            <a:endParaRPr lang="zxx" sz="2400" b="0" u="none" strike="noStrike" dirty="0">
              <a:solidFill>
                <a:srgbClr val="000000"/>
              </a:solidFill>
              <a:uFillTx/>
              <a:latin typeface="Arial"/>
            </a:endParaRPr>
          </a:p>
        </p:txBody>
      </p:sp>
      <p:pic>
        <p:nvPicPr>
          <p:cNvPr id="5" name="Immagine 4">
            <a:extLst>
              <a:ext uri="{FF2B5EF4-FFF2-40B4-BE49-F238E27FC236}">
                <a16:creationId xmlns:a16="http://schemas.microsoft.com/office/drawing/2014/main" id="{E8193AB3-A77A-ECFC-23BD-6D77FA9B6AC8}"/>
              </a:ext>
            </a:extLst>
          </p:cNvPr>
          <p:cNvPicPr>
            <a:picLocks noChangeAspect="1"/>
          </p:cNvPicPr>
          <p:nvPr/>
        </p:nvPicPr>
        <p:blipFill>
          <a:blip r:embed="rId3"/>
          <a:stretch>
            <a:fillRect/>
          </a:stretch>
        </p:blipFill>
        <p:spPr>
          <a:xfrm>
            <a:off x="447738" y="1962958"/>
            <a:ext cx="5682411" cy="3409446"/>
          </a:xfrm>
          <a:prstGeom prst="rect">
            <a:avLst/>
          </a:prstGeom>
        </p:spPr>
      </p:pic>
      <p:pic>
        <p:nvPicPr>
          <p:cNvPr id="7" name="Immagine 6">
            <a:extLst>
              <a:ext uri="{FF2B5EF4-FFF2-40B4-BE49-F238E27FC236}">
                <a16:creationId xmlns:a16="http://schemas.microsoft.com/office/drawing/2014/main" id="{ADEE8D15-1ABD-AC0E-6FED-89EFAC3FD765}"/>
              </a:ext>
            </a:extLst>
          </p:cNvPr>
          <p:cNvPicPr>
            <a:picLocks noChangeAspect="1"/>
          </p:cNvPicPr>
          <p:nvPr/>
        </p:nvPicPr>
        <p:blipFill>
          <a:blip r:embed="rId4"/>
          <a:stretch>
            <a:fillRect/>
          </a:stretch>
        </p:blipFill>
        <p:spPr>
          <a:xfrm>
            <a:off x="6195647" y="1962956"/>
            <a:ext cx="5682409" cy="3409445"/>
          </a:xfrm>
          <a:prstGeom prst="rect">
            <a:avLst/>
          </a:prstGeom>
        </p:spPr>
      </p:pic>
    </p:spTree>
    <p:extLst>
      <p:ext uri="{BB962C8B-B14F-4D97-AF65-F5344CB8AC3E}">
        <p14:creationId xmlns:p14="http://schemas.microsoft.com/office/powerpoint/2010/main" val="397517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53CB7-F0D5-5DAD-54BC-8F437AD69CF9}"/>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804AC991-EFAA-BB2A-249D-872476CABD42}"/>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46E992FC-1328-0F01-B428-CAE2EAB0E96F}"/>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289EA33C-4B73-21BC-6884-58ABE07470F5}"/>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FA27B27E-7C0A-3CDF-9DA3-58D3F3D79EA4}"/>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Annual temperature changes</a:t>
            </a:r>
            <a:endParaRPr lang="it-IT" sz="2400" noProof="1">
              <a:solidFill>
                <a:schemeClr val="bg1">
                  <a:lumMod val="95000"/>
                </a:schemeClr>
              </a:solidFill>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8DCF01D1-2437-EB30-86B5-54D56295408B}"/>
                  </a:ext>
                </a:extLst>
              </p:cNvPr>
              <p:cNvSpPr txBox="1"/>
              <p:nvPr/>
            </p:nvSpPr>
            <p:spPr>
              <a:xfrm>
                <a:off x="470051" y="708990"/>
                <a:ext cx="10881360" cy="971933"/>
              </a:xfrm>
              <a:prstGeom prst="rect">
                <a:avLst/>
              </a:prstGeom>
              <a:noFill/>
            </p:spPr>
            <p:txBody>
              <a:bodyPr wrap="square">
                <a:spAutoFit/>
              </a:bodyPr>
              <a:lstStyle/>
              <a:p>
                <a:pPr algn="ctr">
                  <a:lnSpc>
                    <a:spcPct val="100000"/>
                  </a:lnSpc>
                </a:pPr>
                <a:r>
                  <a:rPr lang="it-IT" sz="1800" b="1" u="none" strike="noStrike" noProof="1">
                    <a:solidFill>
                      <a:srgbClr val="000000"/>
                    </a:solidFill>
                    <a:uFillTx/>
                    <a:latin typeface="CMU Serif" panose="02000603000000000000"/>
                  </a:rPr>
                  <a:t>To further investigate the increasing trend in temperatures and compare it with official data, we define:</a:t>
                </a:r>
              </a:p>
              <a:p>
                <a:pPr algn="ctr">
                  <a:lnSpc>
                    <a:spcPct val="100000"/>
                  </a:lnSpc>
                </a:pPr>
                <a14:m>
                  <m:oMathPara xmlns:m="http://schemas.openxmlformats.org/officeDocument/2006/math">
                    <m:oMathParaPr>
                      <m:jc m:val="centerGroup"/>
                    </m:oMathParaPr>
                    <m:oMath xmlns:m="http://schemas.openxmlformats.org/officeDocument/2006/math">
                      <m:r>
                        <m:rPr>
                          <m:sty m:val="p"/>
                        </m:rPr>
                        <a:rPr lang="it-IT" i="0" noProof="1" dirty="0" smtClean="0">
                          <a:solidFill>
                            <a:srgbClr val="000000"/>
                          </a:solidFill>
                          <a:latin typeface="Cambria Math" panose="02040503050406030204" pitchFamily="18" charset="0"/>
                          <a:ea typeface="Cambria Math" panose="02040503050406030204" pitchFamily="18" charset="0"/>
                        </a:rPr>
                        <m:t>Δ</m:t>
                      </m:r>
                      <m:sSub>
                        <m:sSubPr>
                          <m:ctrlPr>
                            <a:rPr lang="it-IT" b="0" i="1" noProof="1" dirty="0" smtClean="0">
                              <a:solidFill>
                                <a:srgbClr val="000000"/>
                              </a:solidFill>
                              <a:latin typeface="Cambria Math" panose="02040503050406030204" pitchFamily="18" charset="0"/>
                              <a:ea typeface="Cambria Math" panose="02040503050406030204" pitchFamily="18" charset="0"/>
                            </a:rPr>
                          </m:ctrlPr>
                        </m:sSubPr>
                        <m:e>
                          <m:r>
                            <a:rPr lang="it-IT" b="0" i="1" noProof="1" dirty="0" smtClean="0">
                              <a:solidFill>
                                <a:srgbClr val="000000"/>
                              </a:solidFill>
                              <a:latin typeface="Cambria Math" panose="02040503050406030204" pitchFamily="18" charset="0"/>
                              <a:ea typeface="Cambria Math" panose="02040503050406030204" pitchFamily="18" charset="0"/>
                            </a:rPr>
                            <m:t>𝑇</m:t>
                          </m:r>
                        </m:e>
                        <m:sub>
                          <m:r>
                            <a:rPr lang="it-IT" b="0" i="1" noProof="1" dirty="0" smtClean="0">
                              <a:solidFill>
                                <a:srgbClr val="000000"/>
                              </a:solidFill>
                              <a:latin typeface="Cambria Math" panose="02040503050406030204" pitchFamily="18" charset="0"/>
                              <a:ea typeface="Cambria Math" panose="02040503050406030204" pitchFamily="18" charset="0"/>
                            </a:rPr>
                            <m:t>𝑗</m:t>
                          </m:r>
                        </m:sub>
                      </m:sSub>
                      <m:r>
                        <a:rPr lang="it-IT" i="1" noProof="1" dirty="0" smtClean="0">
                          <a:solidFill>
                            <a:srgbClr val="000000"/>
                          </a:solidFill>
                          <a:latin typeface="Cambria Math" panose="02040503050406030204" pitchFamily="18" charset="0"/>
                        </a:rPr>
                        <m:t>=</m:t>
                      </m:r>
                      <m:sSub>
                        <m:sSubPr>
                          <m:ctrlPr>
                            <a:rPr lang="it-IT" b="0" i="1" noProof="1" dirty="0" smtClean="0">
                              <a:solidFill>
                                <a:srgbClr val="000000"/>
                              </a:solidFill>
                              <a:latin typeface="Cambria Math" panose="02040503050406030204" pitchFamily="18" charset="0"/>
                              <a:ea typeface="Cambria Math" panose="02040503050406030204" pitchFamily="18" charset="0"/>
                            </a:rPr>
                          </m:ctrlPr>
                        </m:sSubPr>
                        <m:e>
                          <m:r>
                            <a:rPr lang="it-IT" b="0" i="1" noProof="1" dirty="0" smtClean="0">
                              <a:solidFill>
                                <a:srgbClr val="000000"/>
                              </a:solidFill>
                              <a:latin typeface="Cambria Math" panose="02040503050406030204" pitchFamily="18" charset="0"/>
                            </a:rPr>
                            <m:t>𝑇</m:t>
                          </m:r>
                        </m:e>
                        <m:sub>
                          <m:r>
                            <a:rPr lang="it-IT" b="0" i="1" noProof="1" dirty="0" smtClean="0">
                              <a:solidFill>
                                <a:srgbClr val="000000"/>
                              </a:solidFill>
                              <a:latin typeface="Cambria Math" panose="02040503050406030204" pitchFamily="18" charset="0"/>
                            </a:rPr>
                            <m:t>𝑗</m:t>
                          </m:r>
                          <m:r>
                            <a:rPr lang="it-IT" b="0" i="1" noProof="1" dirty="0" smtClean="0">
                              <a:solidFill>
                                <a:srgbClr val="000000"/>
                              </a:solidFill>
                              <a:latin typeface="Cambria Math" panose="02040503050406030204" pitchFamily="18" charset="0"/>
                            </a:rPr>
                            <m:t>+1</m:t>
                          </m:r>
                        </m:sub>
                      </m:sSub>
                      <m:r>
                        <a:rPr lang="it-IT" b="0" i="1" noProof="1" dirty="0" smtClean="0">
                          <a:solidFill>
                            <a:srgbClr val="000000"/>
                          </a:solidFill>
                          <a:latin typeface="Cambria Math" panose="02040503050406030204" pitchFamily="18" charset="0"/>
                        </a:rPr>
                        <m:t>−</m:t>
                      </m:r>
                      <m:sSub>
                        <m:sSubPr>
                          <m:ctrlPr>
                            <a:rPr lang="it-IT" b="0" i="1" noProof="1" dirty="0" smtClean="0">
                              <a:solidFill>
                                <a:srgbClr val="000000"/>
                              </a:solidFill>
                              <a:latin typeface="Cambria Math" panose="02040503050406030204" pitchFamily="18" charset="0"/>
                            </a:rPr>
                          </m:ctrlPr>
                        </m:sSubPr>
                        <m:e>
                          <m:r>
                            <a:rPr lang="it-IT" b="0" i="1" noProof="1" dirty="0" smtClean="0">
                              <a:solidFill>
                                <a:srgbClr val="000000"/>
                              </a:solidFill>
                              <a:latin typeface="Cambria Math" panose="02040503050406030204" pitchFamily="18" charset="0"/>
                            </a:rPr>
                            <m:t>𝑇</m:t>
                          </m:r>
                        </m:e>
                        <m:sub>
                          <m:r>
                            <a:rPr lang="it-IT" b="0" i="1" noProof="1" dirty="0" smtClean="0">
                              <a:solidFill>
                                <a:srgbClr val="000000"/>
                              </a:solidFill>
                              <a:latin typeface="Cambria Math" panose="02040503050406030204" pitchFamily="18" charset="0"/>
                            </a:rPr>
                            <m:t>𝑗</m:t>
                          </m:r>
                        </m:sub>
                      </m:sSub>
                    </m:oMath>
                  </m:oMathPara>
                </a14:m>
                <a:endParaRPr lang="it-IT" noProof="1">
                  <a:solidFill>
                    <a:srgbClr val="000000"/>
                  </a:solidFill>
                  <a:latin typeface="CMU Serif" panose="02000603000000000000"/>
                </a:endParaRPr>
              </a:p>
              <a:p>
                <a:pPr algn="ctr">
                  <a:lnSpc>
                    <a:spcPct val="100000"/>
                  </a:lnSpc>
                </a:pPr>
                <a:r>
                  <a:rPr lang="it-IT" sz="1800" b="1" u="none" strike="noStrike" noProof="1">
                    <a:solidFill>
                      <a:srgbClr val="000000"/>
                    </a:solidFill>
                    <a:uFillTx/>
                    <a:latin typeface="CMU Serif" panose="02000603000000000000"/>
                  </a:rPr>
                  <a:t>where </a:t>
                </a:r>
                <a14:m>
                  <m:oMath xmlns:m="http://schemas.openxmlformats.org/officeDocument/2006/math">
                    <m:sSub>
                      <m:sSubPr>
                        <m:ctrlPr>
                          <a:rPr lang="it-IT" sz="1800" b="1" i="1" u="none" strike="noStrike" noProof="1" smtClean="0">
                            <a:solidFill>
                              <a:srgbClr val="000000"/>
                            </a:solidFill>
                            <a:uFillTx/>
                            <a:latin typeface="Cambria Math" panose="02040503050406030204" pitchFamily="18" charset="0"/>
                          </a:rPr>
                        </m:ctrlPr>
                      </m:sSubPr>
                      <m:e>
                        <m:r>
                          <a:rPr lang="it-IT" sz="1800" b="1" i="1" u="none" strike="noStrike" noProof="1" smtClean="0">
                            <a:solidFill>
                              <a:srgbClr val="000000"/>
                            </a:solidFill>
                            <a:uFillTx/>
                            <a:latin typeface="Cambria Math" panose="02040503050406030204" pitchFamily="18" charset="0"/>
                          </a:rPr>
                          <m:t>𝑻</m:t>
                        </m:r>
                      </m:e>
                      <m:sub>
                        <m:r>
                          <a:rPr lang="it-IT" sz="1800" b="1" i="1" u="none" strike="noStrike" noProof="1" smtClean="0">
                            <a:solidFill>
                              <a:srgbClr val="000000"/>
                            </a:solidFill>
                            <a:uFillTx/>
                            <a:latin typeface="Cambria Math" panose="02040503050406030204" pitchFamily="18" charset="0"/>
                          </a:rPr>
                          <m:t>𝒋</m:t>
                        </m:r>
                      </m:sub>
                    </m:sSub>
                  </m:oMath>
                </a14:m>
                <a:r>
                  <a:rPr lang="it-IT" sz="1800" b="1" u="none" strike="noStrike" noProof="1">
                    <a:solidFill>
                      <a:srgbClr val="000000"/>
                    </a:solidFill>
                    <a:uFillTx/>
                    <a:latin typeface="CMU Serif" panose="02000603000000000000"/>
                  </a:rPr>
                  <a:t> is one of the (mean) temperatures evaluated at year </a:t>
                </a:r>
                <a14:m>
                  <m:oMath xmlns:m="http://schemas.openxmlformats.org/officeDocument/2006/math">
                    <m:r>
                      <a:rPr lang="it-IT" sz="1800" b="1" i="1" u="none" strike="noStrike" noProof="1" smtClean="0">
                        <a:solidFill>
                          <a:srgbClr val="000000"/>
                        </a:solidFill>
                        <a:uFillTx/>
                        <a:latin typeface="Cambria Math" panose="02040503050406030204" pitchFamily="18" charset="0"/>
                      </a:rPr>
                      <m:t>𝒋</m:t>
                    </m:r>
                  </m:oMath>
                </a14:m>
                <a:endParaRPr lang="it-IT" sz="1800" b="1" u="none" strike="noStrike" noProof="1">
                  <a:solidFill>
                    <a:srgbClr val="000000"/>
                  </a:solidFill>
                  <a:uFillTx/>
                  <a:latin typeface="CMU Serif" panose="02000603000000000000"/>
                </a:endParaRPr>
              </a:p>
            </p:txBody>
          </p:sp>
        </mc:Choice>
        <mc:Fallback xmlns="">
          <p:sp>
            <p:nvSpPr>
              <p:cNvPr id="3" name="CasellaDiTesto 2">
                <a:extLst>
                  <a:ext uri="{FF2B5EF4-FFF2-40B4-BE49-F238E27FC236}">
                    <a16:creationId xmlns:a16="http://schemas.microsoft.com/office/drawing/2014/main" id="{8DCF01D1-2437-EB30-86B5-54D56295408B}"/>
                  </a:ext>
                </a:extLst>
              </p:cNvPr>
              <p:cNvSpPr txBox="1">
                <a:spLocks noRot="1" noChangeAspect="1" noMove="1" noResize="1" noEditPoints="1" noAdjustHandles="1" noChangeArrowheads="1" noChangeShapeType="1" noTextEdit="1"/>
              </p:cNvSpPr>
              <p:nvPr/>
            </p:nvSpPr>
            <p:spPr>
              <a:xfrm>
                <a:off x="470051" y="708990"/>
                <a:ext cx="10881360" cy="971933"/>
              </a:xfrm>
              <a:prstGeom prst="rect">
                <a:avLst/>
              </a:prstGeom>
              <a:blipFill>
                <a:blip r:embed="rId4"/>
                <a:stretch>
                  <a:fillRect t="-3125" b="-6250"/>
                </a:stretch>
              </a:blipFill>
            </p:spPr>
            <p:txBody>
              <a:bodyPr/>
              <a:lstStyle/>
              <a:p>
                <a:r>
                  <a:rPr lang="it-IT">
                    <a:noFill/>
                  </a:rPr>
                  <a:t> </a:t>
                </a:r>
              </a:p>
            </p:txBody>
          </p:sp>
        </mc:Fallback>
      </mc:AlternateContent>
      <p:pic>
        <p:nvPicPr>
          <p:cNvPr id="18" name="Immagine 17" descr="Immagine che contiene testo, diagramma, linea, Diagramma&#10;&#10;Il contenuto generato dall'IA potrebbe non essere corretto.">
            <a:extLst>
              <a:ext uri="{FF2B5EF4-FFF2-40B4-BE49-F238E27FC236}">
                <a16:creationId xmlns:a16="http://schemas.microsoft.com/office/drawing/2014/main" id="{5A23F453-9114-EB7B-C073-4131DD38BD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299" y="1822322"/>
            <a:ext cx="4680426" cy="4680426"/>
          </a:xfrm>
          <a:prstGeom prst="rect">
            <a:avLst/>
          </a:prstGeom>
        </p:spPr>
      </p:pic>
      <p:pic>
        <p:nvPicPr>
          <p:cNvPr id="20" name="Immagine 19" descr="Immagine che contiene testo, diagramma, linea, Carattere&#10;&#10;Il contenuto generato dall'IA potrebbe non essere corretto.">
            <a:extLst>
              <a:ext uri="{FF2B5EF4-FFF2-40B4-BE49-F238E27FC236}">
                <a16:creationId xmlns:a16="http://schemas.microsoft.com/office/drawing/2014/main" id="{0C6DD917-5FEB-A800-CBEF-51157C8370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83" y="1788847"/>
            <a:ext cx="4745829" cy="4745829"/>
          </a:xfrm>
          <a:prstGeom prst="rect">
            <a:avLst/>
          </a:prstGeom>
        </p:spPr>
      </p:pic>
    </p:spTree>
    <p:extLst>
      <p:ext uri="{BB962C8B-B14F-4D97-AF65-F5344CB8AC3E}">
        <p14:creationId xmlns:p14="http://schemas.microsoft.com/office/powerpoint/2010/main" val="73612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97CA3-3B43-697F-E076-A9997B576EDA}"/>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017A22C9-618A-7BEC-F529-1C33A43F657F}"/>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A5CA9E10-B919-B27B-2E62-A8F07479267D}"/>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367C22BF-EFF9-5520-85CA-896B780086B9}"/>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99C64373-E2B3-BE80-22A8-43EF7986AAF6}"/>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Annual temperature changes</a:t>
            </a:r>
            <a:endParaRPr lang="it-IT" sz="2400" noProof="1">
              <a:solidFill>
                <a:schemeClr val="bg1">
                  <a:lumMod val="95000"/>
                </a:schemeClr>
              </a:solidFill>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1609BAFD-5538-7711-A26C-0C6A8D618F54}"/>
                  </a:ext>
                </a:extLst>
              </p:cNvPr>
              <p:cNvSpPr txBox="1"/>
              <p:nvPr/>
            </p:nvSpPr>
            <p:spPr>
              <a:xfrm>
                <a:off x="5744678" y="1416348"/>
                <a:ext cx="5246410" cy="646331"/>
              </a:xfrm>
              <a:prstGeom prst="rect">
                <a:avLst/>
              </a:prstGeom>
              <a:noFill/>
            </p:spPr>
            <p:txBody>
              <a:bodyPr wrap="square">
                <a:spAutoFit/>
              </a:bodyPr>
              <a:lstStyle/>
              <a:p>
                <a:pPr algn="ctr">
                  <a:lnSpc>
                    <a:spcPct val="100000"/>
                  </a:lnSpc>
                </a:pPr>
                <a:r>
                  <a:rPr lang="it-IT" sz="1800" b="1" u="none" strike="noStrike" noProof="1">
                    <a:solidFill>
                      <a:srgbClr val="000000"/>
                    </a:solidFill>
                    <a:uFillTx/>
                    <a:latin typeface="CMU Serif" panose="02000603000000000000"/>
                  </a:rPr>
                  <a:t>Let’s compute the average </a:t>
                </a:r>
                <a14:m>
                  <m:oMath xmlns:m="http://schemas.openxmlformats.org/officeDocument/2006/math">
                    <m:r>
                      <a:rPr lang="it-IT" sz="1800" b="1" i="1" u="none" strike="noStrike" noProof="1" dirty="0" smtClean="0">
                        <a:solidFill>
                          <a:srgbClr val="000000"/>
                        </a:solidFill>
                        <a:uFillTx/>
                        <a:latin typeface="Cambria Math" panose="02040503050406030204" pitchFamily="18" charset="0"/>
                        <a:ea typeface="Cambria Math" panose="02040503050406030204" pitchFamily="18" charset="0"/>
                      </a:rPr>
                      <m:t>𝜟</m:t>
                    </m:r>
                    <m:r>
                      <a:rPr lang="it-IT" sz="1800" b="1" i="1" u="none" strike="noStrike" noProof="1" dirty="0" smtClean="0">
                        <a:solidFill>
                          <a:srgbClr val="000000"/>
                        </a:solidFill>
                        <a:uFillTx/>
                        <a:latin typeface="Cambria Math" panose="02040503050406030204" pitchFamily="18" charset="0"/>
                        <a:ea typeface="Cambria Math" panose="02040503050406030204" pitchFamily="18" charset="0"/>
                      </a:rPr>
                      <m:t>𝑻</m:t>
                    </m:r>
                    <m:r>
                      <a:rPr lang="it-IT" sz="1800" b="1" i="1" u="none" strike="noStrike" noProof="1" dirty="0" smtClean="0">
                        <a:solidFill>
                          <a:srgbClr val="000000"/>
                        </a:solidFill>
                        <a:uFillTx/>
                        <a:latin typeface="Cambria Math" panose="02040503050406030204" pitchFamily="18" charset="0"/>
                        <a:ea typeface="Cambria Math" panose="02040503050406030204" pitchFamily="18" charset="0"/>
                      </a:rPr>
                      <m:t> </m:t>
                    </m:r>
                  </m:oMath>
                </a14:m>
                <a:r>
                  <a:rPr lang="it-IT" sz="1800" b="1" u="none" strike="noStrike" noProof="1">
                    <a:solidFill>
                      <a:srgbClr val="000000"/>
                    </a:solidFill>
                    <a:uFillTx/>
                    <a:latin typeface="CMU Serif" panose="02000603000000000000"/>
                  </a:rPr>
                  <a:t>for all stations to get an initial sense of the </a:t>
                </a:r>
                <a:r>
                  <a:rPr lang="it-IT" sz="1800" b="1" u="none" strike="noStrike" noProof="1">
                    <a:solidFill>
                      <a:srgbClr val="9B0014"/>
                    </a:solidFill>
                    <a:uFillTx/>
                    <a:latin typeface="CMU Serif" panose="02000603000000000000"/>
                  </a:rPr>
                  <a:t>overall temperature changes</a:t>
                </a:r>
              </a:p>
            </p:txBody>
          </p:sp>
        </mc:Choice>
        <mc:Fallback xmlns="">
          <p:sp>
            <p:nvSpPr>
              <p:cNvPr id="3" name="CasellaDiTesto 2">
                <a:extLst>
                  <a:ext uri="{FF2B5EF4-FFF2-40B4-BE49-F238E27FC236}">
                    <a16:creationId xmlns:a16="http://schemas.microsoft.com/office/drawing/2014/main" id="{1609BAFD-5538-7711-A26C-0C6A8D618F54}"/>
                  </a:ext>
                </a:extLst>
              </p:cNvPr>
              <p:cNvSpPr txBox="1">
                <a:spLocks noRot="1" noChangeAspect="1" noMove="1" noResize="1" noEditPoints="1" noAdjustHandles="1" noChangeArrowheads="1" noChangeShapeType="1" noTextEdit="1"/>
              </p:cNvSpPr>
              <p:nvPr/>
            </p:nvSpPr>
            <p:spPr>
              <a:xfrm>
                <a:off x="5744678" y="1416348"/>
                <a:ext cx="5246410" cy="646331"/>
              </a:xfrm>
              <a:prstGeom prst="rect">
                <a:avLst/>
              </a:prstGeom>
              <a:blipFill>
                <a:blip r:embed="rId4"/>
                <a:stretch>
                  <a:fillRect t="-4717" b="-14151"/>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B0E664C3-B1BB-C325-8630-6196FDFFEBDD}"/>
              </a:ext>
            </a:extLst>
          </p:cNvPr>
          <p:cNvPicPr/>
          <p:nvPr/>
        </p:nvPicPr>
        <p:blipFill>
          <a:blip r:embed="rId5"/>
          <a:stretch/>
        </p:blipFill>
        <p:spPr>
          <a:xfrm>
            <a:off x="5744678" y="2336791"/>
            <a:ext cx="5452822" cy="1670816"/>
          </a:xfrm>
          <a:prstGeom prst="rect">
            <a:avLst/>
          </a:prstGeom>
          <a:noFill/>
          <a:ln w="0">
            <a:noFill/>
          </a:ln>
        </p:spPr>
      </p:pic>
      <p:pic>
        <p:nvPicPr>
          <p:cNvPr id="6" name="Immagine 5">
            <a:extLst>
              <a:ext uri="{FF2B5EF4-FFF2-40B4-BE49-F238E27FC236}">
                <a16:creationId xmlns:a16="http://schemas.microsoft.com/office/drawing/2014/main" id="{883324EC-4A8C-29A3-6116-3EEF7C233BF4}"/>
              </a:ext>
            </a:extLst>
          </p:cNvPr>
          <p:cNvPicPr/>
          <p:nvPr/>
        </p:nvPicPr>
        <p:blipFill>
          <a:blip r:embed="rId6"/>
          <a:stretch/>
        </p:blipFill>
        <p:spPr>
          <a:xfrm>
            <a:off x="569841" y="1224202"/>
            <a:ext cx="4673678" cy="4673678"/>
          </a:xfrm>
          <a:prstGeom prst="rect">
            <a:avLst/>
          </a:prstGeom>
          <a:noFill/>
          <a:ln w="0">
            <a:noFill/>
          </a:ln>
        </p:spPr>
      </p:pic>
      <p:sp>
        <p:nvSpPr>
          <p:cNvPr id="8" name="CasellaDiTesto 7">
            <a:extLst>
              <a:ext uri="{FF2B5EF4-FFF2-40B4-BE49-F238E27FC236}">
                <a16:creationId xmlns:a16="http://schemas.microsoft.com/office/drawing/2014/main" id="{020E2E7A-D62D-417A-E647-D87ADC3B3282}"/>
              </a:ext>
            </a:extLst>
          </p:cNvPr>
          <p:cNvSpPr txBox="1"/>
          <p:nvPr/>
        </p:nvSpPr>
        <p:spPr>
          <a:xfrm>
            <a:off x="5895966" y="4271335"/>
            <a:ext cx="5191004" cy="1482457"/>
          </a:xfrm>
          <a:prstGeom prst="rect">
            <a:avLst/>
          </a:prstGeom>
          <a:noFill/>
        </p:spPr>
        <p:txBody>
          <a:bodyPr wrap="square">
            <a:spAutoFit/>
          </a:bodyPr>
          <a:lstStyle/>
          <a:p>
            <a:pPr algn="ctr">
              <a:spcBef>
                <a:spcPts val="1191"/>
              </a:spcBef>
              <a:spcAft>
                <a:spcPts val="992"/>
              </a:spcAft>
            </a:pPr>
            <a:r>
              <a:rPr lang="it-IT" b="1" noProof="1">
                <a:solidFill>
                  <a:srgbClr val="000000"/>
                </a:solidFill>
                <a:latin typeface="CMU Serif" panose="02000603000000000000"/>
              </a:rPr>
              <a:t>The average of ΔT is positive for all temperatures types and stations.</a:t>
            </a:r>
          </a:p>
          <a:p>
            <a:pPr algn="ctr">
              <a:spcBef>
                <a:spcPts val="1191"/>
              </a:spcBef>
              <a:spcAft>
                <a:spcPts val="992"/>
              </a:spcAft>
            </a:pPr>
            <a:r>
              <a:rPr lang="it-IT" b="1" noProof="1">
                <a:solidFill>
                  <a:srgbClr val="000000"/>
                </a:solidFill>
                <a:latin typeface="CMU Serif" panose="02000603000000000000"/>
              </a:rPr>
              <a:t>This is still a very basic and descriptive insight, not an evidence, just motivating further analysis.</a:t>
            </a:r>
          </a:p>
        </p:txBody>
      </p:sp>
    </p:spTree>
    <p:extLst>
      <p:ext uri="{BB962C8B-B14F-4D97-AF65-F5344CB8AC3E}">
        <p14:creationId xmlns:p14="http://schemas.microsoft.com/office/powerpoint/2010/main" val="244921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40028-83AD-05AF-1C1A-97B0EAB715EA}"/>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372B0D98-B13A-4CB6-8F9A-858DB14D7A4D}"/>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31C1A2A3-3978-04A0-E663-E81045F585B9}"/>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E82FE5EE-0FAC-74AF-3319-D6294015C7F4}"/>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E3A4BD65-8975-D7F0-D304-39540B43590A}"/>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4 Year time interval</a:t>
            </a:r>
            <a:endParaRPr lang="it-IT" sz="2400" noProof="1">
              <a:solidFill>
                <a:schemeClr val="bg1">
                  <a:lumMod val="95000"/>
                </a:schemeClr>
              </a:solidFill>
            </a:endParaRPr>
          </a:p>
        </p:txBody>
      </p:sp>
      <p:pic>
        <p:nvPicPr>
          <p:cNvPr id="4" name="Immagine 3">
            <a:extLst>
              <a:ext uri="{FF2B5EF4-FFF2-40B4-BE49-F238E27FC236}">
                <a16:creationId xmlns:a16="http://schemas.microsoft.com/office/drawing/2014/main" id="{FD8BDBAE-0B48-BA42-2CB7-6896FECDE434}"/>
              </a:ext>
            </a:extLst>
          </p:cNvPr>
          <p:cNvPicPr/>
          <p:nvPr/>
        </p:nvPicPr>
        <p:blipFill>
          <a:blip r:embed="rId4"/>
          <a:stretch/>
        </p:blipFill>
        <p:spPr>
          <a:xfrm>
            <a:off x="533400" y="1401201"/>
            <a:ext cx="4302666" cy="4302666"/>
          </a:xfrm>
          <a:prstGeom prst="rect">
            <a:avLst/>
          </a:prstGeom>
          <a:noFill/>
          <a:ln w="0">
            <a:noFill/>
          </a:ln>
        </p:spPr>
      </p:pic>
      <p:pic>
        <p:nvPicPr>
          <p:cNvPr id="5" name="Immagine 4">
            <a:extLst>
              <a:ext uri="{FF2B5EF4-FFF2-40B4-BE49-F238E27FC236}">
                <a16:creationId xmlns:a16="http://schemas.microsoft.com/office/drawing/2014/main" id="{E3EE1B77-5EC9-8F8F-BCC9-BF9F25251E7B}"/>
              </a:ext>
            </a:extLst>
          </p:cNvPr>
          <p:cNvPicPr/>
          <p:nvPr/>
        </p:nvPicPr>
        <p:blipFill>
          <a:blip r:embed="rId5"/>
          <a:stretch/>
        </p:blipFill>
        <p:spPr>
          <a:xfrm>
            <a:off x="5080155" y="1401201"/>
            <a:ext cx="4302666" cy="4302666"/>
          </a:xfrm>
          <a:prstGeom prst="rect">
            <a:avLst/>
          </a:prstGeom>
          <a:noFill/>
          <a:ln w="0">
            <a:noFill/>
          </a:ln>
        </p:spPr>
      </p:pic>
      <p:sp>
        <p:nvSpPr>
          <p:cNvPr id="9" name="CasellaDiTesto 8">
            <a:extLst>
              <a:ext uri="{FF2B5EF4-FFF2-40B4-BE49-F238E27FC236}">
                <a16:creationId xmlns:a16="http://schemas.microsoft.com/office/drawing/2014/main" id="{F41BB5DF-5D7D-58FE-D37D-AA6063331433}"/>
              </a:ext>
            </a:extLst>
          </p:cNvPr>
          <p:cNvSpPr txBox="1"/>
          <p:nvPr/>
        </p:nvSpPr>
        <p:spPr>
          <a:xfrm>
            <a:off x="9640040" y="1760175"/>
            <a:ext cx="2035910" cy="1569660"/>
          </a:xfrm>
          <a:prstGeom prst="rect">
            <a:avLst/>
          </a:prstGeom>
          <a:noFill/>
        </p:spPr>
        <p:txBody>
          <a:bodyPr wrap="square">
            <a:spAutoFit/>
          </a:bodyPr>
          <a:lstStyle/>
          <a:p>
            <a:pPr>
              <a:lnSpc>
                <a:spcPct val="100000"/>
              </a:lnSpc>
              <a:spcBef>
                <a:spcPts val="1191"/>
              </a:spcBef>
              <a:spcAft>
                <a:spcPts val="992"/>
              </a:spcAft>
            </a:pPr>
            <a:r>
              <a:rPr lang="it-IT" sz="1600" b="1" u="none" strike="noStrike" noProof="1">
                <a:solidFill>
                  <a:srgbClr val="000000"/>
                </a:solidFill>
                <a:uFillTx/>
                <a:latin typeface="CMU Serif" panose="02000603000000000000"/>
              </a:rPr>
              <a:t>To reduce yearly noise and smooth out the signal, we’ll group the time series into 4-year intervals (from 1994 to 2022)</a:t>
            </a:r>
          </a:p>
        </p:txBody>
      </p:sp>
      <p:sp>
        <p:nvSpPr>
          <p:cNvPr id="11" name="CasellaDiTesto 10">
            <a:extLst>
              <a:ext uri="{FF2B5EF4-FFF2-40B4-BE49-F238E27FC236}">
                <a16:creationId xmlns:a16="http://schemas.microsoft.com/office/drawing/2014/main" id="{D0281146-53E3-C739-8523-78F0EC736AD5}"/>
              </a:ext>
            </a:extLst>
          </p:cNvPr>
          <p:cNvSpPr txBox="1"/>
          <p:nvPr/>
        </p:nvSpPr>
        <p:spPr>
          <a:xfrm>
            <a:off x="9640040" y="3561337"/>
            <a:ext cx="2354778" cy="1754326"/>
          </a:xfrm>
          <a:prstGeom prst="rect">
            <a:avLst/>
          </a:prstGeom>
          <a:noFill/>
        </p:spPr>
        <p:txBody>
          <a:bodyPr wrap="square">
            <a:spAutoFit/>
          </a:bodyPr>
          <a:lstStyle/>
          <a:p>
            <a:pPr>
              <a:lnSpc>
                <a:spcPct val="100000"/>
              </a:lnSpc>
            </a:pPr>
            <a:r>
              <a:rPr lang="it-IT" b="1" noProof="1">
                <a:solidFill>
                  <a:srgbClr val="000000"/>
                </a:solidFill>
                <a:latin typeface="CMU Serif" panose="02000603000000000000"/>
              </a:rPr>
              <a:t>Now the </a:t>
            </a:r>
            <a:r>
              <a:rPr lang="it-IT" b="1" noProof="1">
                <a:solidFill>
                  <a:srgbClr val="9B0014"/>
                </a:solidFill>
                <a:latin typeface="CMU Serif" panose="02000603000000000000"/>
              </a:rPr>
              <a:t>positive trend</a:t>
            </a:r>
            <a:r>
              <a:rPr lang="it-IT" b="1" noProof="1">
                <a:solidFill>
                  <a:srgbClr val="000000"/>
                </a:solidFill>
                <a:latin typeface="CMU Serif" panose="02000603000000000000"/>
              </a:rPr>
              <a:t> is a bit more evident, especially when  it comes to the daily average temperature</a:t>
            </a:r>
          </a:p>
        </p:txBody>
      </p:sp>
    </p:spTree>
    <p:extLst>
      <p:ext uri="{BB962C8B-B14F-4D97-AF65-F5344CB8AC3E}">
        <p14:creationId xmlns:p14="http://schemas.microsoft.com/office/powerpoint/2010/main" val="339393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92A05-2A3D-3D19-F71D-00937456C399}"/>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D14E910B-96DC-26C0-D601-DE46FB8E154E}"/>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0FC9378D-F7F6-A199-CEAD-61BC17310021}"/>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CC852CFD-46FF-93AF-0CFD-6E127001B1C1}"/>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729A6588-115A-4214-29D1-894E95C6F6C5}"/>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More data</a:t>
            </a:r>
            <a:endParaRPr lang="it-IT" sz="2400" noProof="1">
              <a:solidFill>
                <a:schemeClr val="bg1">
                  <a:lumMod val="95000"/>
                </a:schemeClr>
              </a:solidFill>
            </a:endParaRPr>
          </a:p>
        </p:txBody>
      </p:sp>
      <p:sp>
        <p:nvSpPr>
          <p:cNvPr id="3" name="CasellaDiTesto 2">
            <a:extLst>
              <a:ext uri="{FF2B5EF4-FFF2-40B4-BE49-F238E27FC236}">
                <a16:creationId xmlns:a16="http://schemas.microsoft.com/office/drawing/2014/main" id="{5038BB69-88E8-8781-2903-3D3DEAC58539}"/>
              </a:ext>
            </a:extLst>
          </p:cNvPr>
          <p:cNvSpPr txBox="1"/>
          <p:nvPr/>
        </p:nvSpPr>
        <p:spPr>
          <a:xfrm>
            <a:off x="6163055" y="1217800"/>
            <a:ext cx="5471159" cy="1077218"/>
          </a:xfrm>
          <a:prstGeom prst="rect">
            <a:avLst/>
          </a:prstGeom>
          <a:noFill/>
        </p:spPr>
        <p:txBody>
          <a:bodyPr wrap="square">
            <a:spAutoFit/>
          </a:bodyPr>
          <a:lstStyle/>
          <a:p>
            <a:r>
              <a:rPr lang="it-IT" sz="1600" b="1" u="none" strike="noStrike" noProof="1">
                <a:solidFill>
                  <a:schemeClr val="dk1"/>
                </a:solidFill>
                <a:uFillTx/>
                <a:latin typeface="CMU Serif" panose="02000603000000000000"/>
              </a:rPr>
              <a:t>ARPA Veneto provides climate data covering only the period from 1994 to the present. Since this results in only 6 points when grouped in 4-year intervals, we searched for older climatic data</a:t>
            </a:r>
            <a:endParaRPr lang="it-IT" sz="1600" b="1" noProof="1">
              <a:latin typeface="CMU Serif" panose="02000603000000000000"/>
            </a:endParaRPr>
          </a:p>
        </p:txBody>
      </p:sp>
      <p:pic>
        <p:nvPicPr>
          <p:cNvPr id="6" name="Immagine 5">
            <a:extLst>
              <a:ext uri="{FF2B5EF4-FFF2-40B4-BE49-F238E27FC236}">
                <a16:creationId xmlns:a16="http://schemas.microsoft.com/office/drawing/2014/main" id="{71E28BB2-8C03-AAC5-DE29-2A6256222A70}"/>
              </a:ext>
            </a:extLst>
          </p:cNvPr>
          <p:cNvPicPr/>
          <p:nvPr/>
        </p:nvPicPr>
        <p:blipFill>
          <a:blip r:embed="rId4"/>
          <a:stretch/>
        </p:blipFill>
        <p:spPr>
          <a:xfrm>
            <a:off x="725425" y="933528"/>
            <a:ext cx="5122066" cy="5122066"/>
          </a:xfrm>
          <a:prstGeom prst="rect">
            <a:avLst/>
          </a:prstGeom>
          <a:noFill/>
          <a:ln w="0">
            <a:noFill/>
          </a:ln>
        </p:spPr>
      </p:pic>
      <p:sp>
        <p:nvSpPr>
          <p:cNvPr id="8" name="CasellaDiTesto 7">
            <a:extLst>
              <a:ext uri="{FF2B5EF4-FFF2-40B4-BE49-F238E27FC236}">
                <a16:creationId xmlns:a16="http://schemas.microsoft.com/office/drawing/2014/main" id="{41EC4998-DB7E-81C7-92B6-CE79ADDA9BA7}"/>
              </a:ext>
            </a:extLst>
          </p:cNvPr>
          <p:cNvSpPr txBox="1"/>
          <p:nvPr/>
        </p:nvSpPr>
        <p:spPr>
          <a:xfrm>
            <a:off x="6163055" y="2406067"/>
            <a:ext cx="5232121" cy="3139321"/>
          </a:xfrm>
          <a:prstGeom prst="rect">
            <a:avLst/>
          </a:prstGeom>
          <a:noFill/>
        </p:spPr>
        <p:txBody>
          <a:bodyPr wrap="square">
            <a:spAutoFit/>
          </a:bodyPr>
          <a:lstStyle/>
          <a:p>
            <a:pPr>
              <a:lnSpc>
                <a:spcPct val="100000"/>
              </a:lnSpc>
            </a:pPr>
            <a:r>
              <a:rPr lang="it-IT" b="1" u="none" strike="noStrike" noProof="1">
                <a:solidFill>
                  <a:srgbClr val="000000"/>
                </a:solidFill>
                <a:uFillTx/>
                <a:latin typeface="CMU Serif" panose="02000603000000000000"/>
              </a:rPr>
              <a:t>Fortunately, </a:t>
            </a:r>
            <a:r>
              <a:rPr lang="it-IT" b="1" u="none" strike="noStrike" noProof="1">
                <a:solidFill>
                  <a:srgbClr val="105441"/>
                </a:solidFill>
                <a:uFillTx/>
                <a:latin typeface="CMU Serif" panose="02000603000000000000"/>
              </a:rPr>
              <a:t>ARPA Piemonte </a:t>
            </a:r>
            <a:r>
              <a:rPr lang="it-IT" b="1" u="none" strike="noStrike" noProof="1">
                <a:solidFill>
                  <a:srgbClr val="000000"/>
                </a:solidFill>
                <a:uFillTx/>
                <a:latin typeface="CMU Serif" panose="02000603000000000000"/>
              </a:rPr>
              <a:t>offers a bit more coverage (starting from 1987), so we performed our statistical analysis of 4 Piemontese stations too:</a:t>
            </a:r>
          </a:p>
          <a:p>
            <a:pPr>
              <a:lnSpc>
                <a:spcPct val="100000"/>
              </a:lnSpc>
            </a:pPr>
            <a:endParaRPr lang="it-IT" sz="900" b="1" u="none" strike="noStrike" noProof="1">
              <a:solidFill>
                <a:srgbClr val="000000"/>
              </a:solidFill>
              <a:uFillTx/>
              <a:latin typeface="CMU Serif" panose="02000603000000000000"/>
            </a:endParaRPr>
          </a:p>
          <a:p>
            <a:pPr>
              <a:lnSpc>
                <a:spcPct val="100000"/>
              </a:lnSpc>
            </a:pPr>
            <a:r>
              <a:rPr lang="it-IT" b="1" u="none" strike="noStrike" noProof="1">
                <a:solidFill>
                  <a:srgbClr val="000000"/>
                </a:solidFill>
                <a:uFillTx/>
                <a:latin typeface="CMU Serif" panose="02000603000000000000"/>
              </a:rPr>
              <a:t>- </a:t>
            </a:r>
            <a:r>
              <a:rPr lang="it-IT" b="1" u="none" strike="noStrike" noProof="1">
                <a:solidFill>
                  <a:srgbClr val="0C442F"/>
                </a:solidFill>
                <a:uFillTx/>
                <a:latin typeface="CMU Serif" panose="02000603000000000000"/>
              </a:rPr>
              <a:t>CUMIANA </a:t>
            </a:r>
            <a:r>
              <a:rPr lang="it-IT" sz="1600" b="1" u="none" strike="noStrike" noProof="1">
                <a:solidFill>
                  <a:srgbClr val="000000"/>
                </a:solidFill>
                <a:uFillTx/>
                <a:latin typeface="CMU Serif" panose="02000603000000000000"/>
              </a:rPr>
              <a:t>(</a:t>
            </a:r>
            <a:r>
              <a:rPr lang="it-IT" sz="1600" b="1" i="1" u="none" strike="noStrike" noProof="1">
                <a:solidFill>
                  <a:srgbClr val="000000"/>
                </a:solidFill>
                <a:uFillTx/>
                <a:latin typeface="CMU Serif" panose="02000603000000000000"/>
              </a:rPr>
              <a:t>TO</a:t>
            </a:r>
            <a:r>
              <a:rPr lang="it-IT" sz="1600" b="1" u="none" strike="noStrike" noProof="1">
                <a:solidFill>
                  <a:srgbClr val="000000"/>
                </a:solidFill>
                <a:uFillTx/>
                <a:latin typeface="CMU Serif" panose="02000603000000000000"/>
              </a:rPr>
              <a:t>) </a:t>
            </a:r>
            <a:r>
              <a:rPr lang="it-IT" b="1" u="none" strike="noStrike" noProof="1">
                <a:solidFill>
                  <a:srgbClr val="000000"/>
                </a:solidFill>
                <a:uFillTx/>
                <a:latin typeface="CMU Serif" panose="02000603000000000000"/>
              </a:rPr>
              <a:t>– </a:t>
            </a:r>
            <a:r>
              <a:rPr lang="it-IT" sz="1600" b="1" u="none" strike="noStrike" noProof="1">
                <a:solidFill>
                  <a:srgbClr val="000000"/>
                </a:solidFill>
                <a:uFillTx/>
                <a:latin typeface="CMU Serif" panose="02000603000000000000"/>
              </a:rPr>
              <a:t>327 m a.s.l.</a:t>
            </a:r>
            <a:endParaRPr lang="it-IT" b="1" u="none" strike="noStrike" noProof="1">
              <a:solidFill>
                <a:srgbClr val="000000"/>
              </a:solidFill>
              <a:uFillTx/>
              <a:latin typeface="CMU Serif" panose="02000603000000000000"/>
            </a:endParaRPr>
          </a:p>
          <a:p>
            <a:pPr>
              <a:lnSpc>
                <a:spcPct val="100000"/>
              </a:lnSpc>
            </a:pPr>
            <a:r>
              <a:rPr lang="it-IT" b="1" u="none" strike="noStrike" noProof="1">
                <a:solidFill>
                  <a:srgbClr val="000000"/>
                </a:solidFill>
                <a:uFillTx/>
                <a:latin typeface="CMU Serif" panose="02000603000000000000"/>
              </a:rPr>
              <a:t>- </a:t>
            </a:r>
            <a:r>
              <a:rPr lang="it-IT" b="1" u="none" strike="noStrike" noProof="1">
                <a:solidFill>
                  <a:srgbClr val="0C442F"/>
                </a:solidFill>
                <a:uFillTx/>
                <a:latin typeface="CMU Serif" panose="02000603000000000000"/>
              </a:rPr>
              <a:t>ACQUI TERME </a:t>
            </a:r>
            <a:r>
              <a:rPr lang="it-IT" sz="1600" b="1" u="none" strike="noStrike" noProof="1">
                <a:solidFill>
                  <a:srgbClr val="000000"/>
                </a:solidFill>
                <a:uFillTx/>
                <a:latin typeface="CMU Serif" panose="02000603000000000000"/>
              </a:rPr>
              <a:t>(</a:t>
            </a:r>
            <a:r>
              <a:rPr lang="it-IT" sz="1600" b="1" i="1" u="none" strike="noStrike" noProof="1">
                <a:solidFill>
                  <a:srgbClr val="000000"/>
                </a:solidFill>
                <a:uFillTx/>
                <a:latin typeface="CMU Serif" panose="02000603000000000000"/>
              </a:rPr>
              <a:t>AL</a:t>
            </a:r>
            <a:r>
              <a:rPr lang="it-IT" sz="1600" b="1" u="none" strike="noStrike" noProof="1">
                <a:solidFill>
                  <a:srgbClr val="000000"/>
                </a:solidFill>
                <a:uFillTx/>
                <a:latin typeface="CMU Serif" panose="02000603000000000000"/>
              </a:rPr>
              <a:t>)</a:t>
            </a:r>
            <a:r>
              <a:rPr lang="it-IT" b="1" u="none" strike="noStrike" noProof="1">
                <a:solidFill>
                  <a:srgbClr val="000000"/>
                </a:solidFill>
                <a:uFillTx/>
                <a:latin typeface="CMU Serif" panose="02000603000000000000"/>
              </a:rPr>
              <a:t> – </a:t>
            </a:r>
            <a:r>
              <a:rPr lang="it-IT" sz="1600" b="1" u="none" strike="noStrike" noProof="1">
                <a:solidFill>
                  <a:srgbClr val="000000"/>
                </a:solidFill>
                <a:uFillTx/>
                <a:latin typeface="CMU Serif" panose="02000603000000000000"/>
              </a:rPr>
              <a:t>217 m </a:t>
            </a:r>
            <a:r>
              <a:rPr lang="it-IT" sz="1600" b="1" noProof="1">
                <a:solidFill>
                  <a:srgbClr val="000000"/>
                </a:solidFill>
                <a:latin typeface="CMU Serif" panose="02000603000000000000"/>
              </a:rPr>
              <a:t>a.s.l.</a:t>
            </a:r>
            <a:r>
              <a:rPr lang="it-IT" sz="1600" b="1" u="none" strike="noStrike" noProof="1">
                <a:solidFill>
                  <a:srgbClr val="000000"/>
                </a:solidFill>
                <a:uFillTx/>
                <a:latin typeface="CMU Serif" panose="02000603000000000000"/>
              </a:rPr>
              <a:t>.</a:t>
            </a:r>
            <a:endParaRPr lang="it-IT" b="1" u="none" strike="noStrike" noProof="1">
              <a:solidFill>
                <a:srgbClr val="000000"/>
              </a:solidFill>
              <a:uFillTx/>
              <a:latin typeface="CMU Serif" panose="02000603000000000000"/>
            </a:endParaRPr>
          </a:p>
          <a:p>
            <a:pPr>
              <a:lnSpc>
                <a:spcPct val="100000"/>
              </a:lnSpc>
            </a:pPr>
            <a:r>
              <a:rPr lang="it-IT" b="1" u="none" strike="noStrike" noProof="1">
                <a:solidFill>
                  <a:srgbClr val="000000"/>
                </a:solidFill>
                <a:uFillTx/>
                <a:latin typeface="CMU Serif" panose="02000603000000000000"/>
              </a:rPr>
              <a:t>- </a:t>
            </a:r>
            <a:r>
              <a:rPr lang="it-IT" b="1" u="none" strike="noStrike" noProof="1">
                <a:solidFill>
                  <a:srgbClr val="0C442F"/>
                </a:solidFill>
                <a:uFillTx/>
                <a:latin typeface="CMU Serif" panose="02000603000000000000"/>
              </a:rPr>
              <a:t>COLLE BARANT </a:t>
            </a:r>
            <a:r>
              <a:rPr lang="it-IT" sz="1600" b="1" u="none" strike="noStrike" noProof="1">
                <a:solidFill>
                  <a:srgbClr val="000000"/>
                </a:solidFill>
                <a:uFillTx/>
                <a:latin typeface="CMU Serif" panose="02000603000000000000"/>
              </a:rPr>
              <a:t>(</a:t>
            </a:r>
            <a:r>
              <a:rPr lang="it-IT" sz="1600" b="1" i="1" u="none" strike="noStrike" noProof="1">
                <a:solidFill>
                  <a:srgbClr val="000000"/>
                </a:solidFill>
                <a:uFillTx/>
                <a:latin typeface="CMU Serif" panose="02000603000000000000"/>
              </a:rPr>
              <a:t>TO</a:t>
            </a:r>
            <a:r>
              <a:rPr lang="it-IT" sz="1600" b="1" u="none" strike="noStrike" noProof="1">
                <a:solidFill>
                  <a:srgbClr val="000000"/>
                </a:solidFill>
                <a:uFillTx/>
                <a:latin typeface="CMU Serif" panose="02000603000000000000"/>
              </a:rPr>
              <a:t>) </a:t>
            </a:r>
            <a:r>
              <a:rPr lang="it-IT" b="1" u="none" strike="noStrike" noProof="1">
                <a:solidFill>
                  <a:srgbClr val="000000"/>
                </a:solidFill>
                <a:uFillTx/>
                <a:latin typeface="CMU Serif" panose="02000603000000000000"/>
              </a:rPr>
              <a:t>– </a:t>
            </a:r>
            <a:r>
              <a:rPr lang="it-IT" sz="1600" b="1" u="none" strike="noStrike" noProof="1">
                <a:solidFill>
                  <a:srgbClr val="000000"/>
                </a:solidFill>
                <a:uFillTx/>
                <a:latin typeface="CMU Serif" panose="02000603000000000000"/>
              </a:rPr>
              <a:t>2294 m </a:t>
            </a:r>
            <a:r>
              <a:rPr lang="it-IT" sz="1600" b="1" noProof="1">
                <a:solidFill>
                  <a:srgbClr val="000000"/>
                </a:solidFill>
                <a:latin typeface="CMU Serif" panose="02000603000000000000"/>
              </a:rPr>
              <a:t>a.s.l.</a:t>
            </a:r>
            <a:endParaRPr lang="it-IT" sz="1600" b="1" u="none" strike="noStrike" noProof="1">
              <a:solidFill>
                <a:srgbClr val="000000"/>
              </a:solidFill>
              <a:uFillTx/>
              <a:latin typeface="CMU Serif" panose="02000603000000000000"/>
            </a:endParaRPr>
          </a:p>
          <a:p>
            <a:pPr>
              <a:lnSpc>
                <a:spcPct val="100000"/>
              </a:lnSpc>
            </a:pPr>
            <a:r>
              <a:rPr lang="it-IT" b="1" u="none" strike="noStrike" noProof="1">
                <a:solidFill>
                  <a:srgbClr val="000000"/>
                </a:solidFill>
                <a:uFillTx/>
                <a:latin typeface="CMU Serif" panose="02000603000000000000"/>
              </a:rPr>
              <a:t>- </a:t>
            </a:r>
            <a:r>
              <a:rPr lang="it-IT" b="1" u="none" strike="noStrike" noProof="1">
                <a:solidFill>
                  <a:srgbClr val="0C442F"/>
                </a:solidFill>
                <a:uFillTx/>
                <a:latin typeface="CMU Serif" panose="02000603000000000000"/>
              </a:rPr>
              <a:t>GARESSIO</a:t>
            </a:r>
            <a:r>
              <a:rPr lang="it-IT" b="1" u="none" strike="noStrike" noProof="1">
                <a:solidFill>
                  <a:srgbClr val="000000"/>
                </a:solidFill>
                <a:uFillTx/>
                <a:latin typeface="CMU Serif" panose="02000603000000000000"/>
              </a:rPr>
              <a:t> </a:t>
            </a:r>
            <a:r>
              <a:rPr lang="it-IT" sz="1600" b="1" u="none" strike="noStrike" noProof="1">
                <a:solidFill>
                  <a:srgbClr val="000000"/>
                </a:solidFill>
                <a:uFillTx/>
                <a:latin typeface="CMU Serif" panose="02000603000000000000"/>
              </a:rPr>
              <a:t>(</a:t>
            </a:r>
            <a:r>
              <a:rPr lang="it-IT" sz="1600" b="1" i="1" u="none" strike="noStrike" noProof="1">
                <a:solidFill>
                  <a:srgbClr val="000000"/>
                </a:solidFill>
                <a:uFillTx/>
                <a:latin typeface="CMU Serif" panose="02000603000000000000"/>
              </a:rPr>
              <a:t>CN</a:t>
            </a:r>
            <a:r>
              <a:rPr lang="it-IT" sz="1600" b="1" u="none" strike="noStrike" noProof="1">
                <a:solidFill>
                  <a:srgbClr val="000000"/>
                </a:solidFill>
                <a:uFillTx/>
                <a:latin typeface="CMU Serif" panose="02000603000000000000"/>
              </a:rPr>
              <a:t>) </a:t>
            </a:r>
            <a:r>
              <a:rPr lang="it-IT" b="1" u="none" strike="noStrike" noProof="1">
                <a:solidFill>
                  <a:srgbClr val="000000"/>
                </a:solidFill>
                <a:uFillTx/>
                <a:latin typeface="CMU Serif" panose="02000603000000000000"/>
              </a:rPr>
              <a:t>– </a:t>
            </a:r>
            <a:r>
              <a:rPr lang="it-IT" sz="1600" b="1" u="none" strike="noStrike" noProof="1">
                <a:solidFill>
                  <a:srgbClr val="000000"/>
                </a:solidFill>
                <a:uFillTx/>
                <a:latin typeface="CMU Serif" panose="02000603000000000000"/>
              </a:rPr>
              <a:t>980 m </a:t>
            </a:r>
            <a:r>
              <a:rPr lang="it-IT" sz="1600" b="1" noProof="1">
                <a:solidFill>
                  <a:srgbClr val="000000"/>
                </a:solidFill>
                <a:latin typeface="CMU Serif" panose="02000603000000000000"/>
              </a:rPr>
              <a:t>a.s.l.</a:t>
            </a:r>
            <a:endParaRPr lang="it-IT" sz="1600" b="1" u="none" strike="noStrike" noProof="1">
              <a:solidFill>
                <a:srgbClr val="000000"/>
              </a:solidFill>
              <a:uFillTx/>
              <a:latin typeface="CMU Serif" panose="02000603000000000000"/>
            </a:endParaRPr>
          </a:p>
          <a:p>
            <a:pPr>
              <a:lnSpc>
                <a:spcPct val="100000"/>
              </a:lnSpc>
            </a:pPr>
            <a:endParaRPr lang="it-IT" sz="900" b="1" u="none" strike="noStrike" noProof="1">
              <a:solidFill>
                <a:srgbClr val="000000"/>
              </a:solidFill>
              <a:uFillTx/>
              <a:latin typeface="CMU Serif" panose="02000603000000000000"/>
            </a:endParaRPr>
          </a:p>
          <a:p>
            <a:pPr>
              <a:lnSpc>
                <a:spcPct val="100000"/>
              </a:lnSpc>
            </a:pPr>
            <a:r>
              <a:rPr lang="it-IT" b="1" u="none" strike="noStrike" noProof="1">
                <a:solidFill>
                  <a:srgbClr val="000000"/>
                </a:solidFill>
                <a:uFillTx/>
                <a:latin typeface="CMU Serif" panose="02000603000000000000"/>
              </a:rPr>
              <a:t>This additional data will come in handy later, when we will compare regional trends to nation-wide predictions made by SNPA</a:t>
            </a:r>
          </a:p>
        </p:txBody>
      </p:sp>
      <p:sp>
        <p:nvSpPr>
          <p:cNvPr id="16" name="Rettangolo 15">
            <a:extLst>
              <a:ext uri="{FF2B5EF4-FFF2-40B4-BE49-F238E27FC236}">
                <a16:creationId xmlns:a16="http://schemas.microsoft.com/office/drawing/2014/main" id="{6BC9E63A-9AD4-2CDC-0CEF-312A49E31683}"/>
              </a:ext>
            </a:extLst>
          </p:cNvPr>
          <p:cNvSpPr/>
          <p:nvPr/>
        </p:nvSpPr>
        <p:spPr>
          <a:xfrm>
            <a:off x="9610344" y="6390988"/>
            <a:ext cx="2465640" cy="437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r">
              <a:lnSpc>
                <a:spcPct val="100000"/>
              </a:lnSpc>
            </a:pPr>
            <a:r>
              <a:rPr lang="it-IT" sz="1050" b="0" i="1" u="none" strike="noStrike" noProof="1">
                <a:solidFill>
                  <a:srgbClr val="467886"/>
                </a:solidFill>
                <a:uFillTx/>
                <a:latin typeface="Arial"/>
                <a:hlinkClick r:id="rId5"/>
              </a:rPr>
              <a:t>ARPA Piemonte Open data</a:t>
            </a:r>
            <a:endParaRPr lang="it-IT" sz="1050" b="0" u="none" strike="noStrike" noProof="1">
              <a:solidFill>
                <a:srgbClr val="000000"/>
              </a:solidFill>
              <a:uFillTx/>
              <a:latin typeface="Arial"/>
            </a:endParaRPr>
          </a:p>
        </p:txBody>
      </p:sp>
      <p:pic>
        <p:nvPicPr>
          <p:cNvPr id="1026" name="Picture 2" descr="ARPA PIEMONTE - SEMAFORO DEL PROTOCOLLO OPERATIVO ANTISMOG">
            <a:extLst>
              <a:ext uri="{FF2B5EF4-FFF2-40B4-BE49-F238E27FC236}">
                <a16:creationId xmlns:a16="http://schemas.microsoft.com/office/drawing/2014/main" id="{3835608E-3F54-CBA1-847A-B9A591DF08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946" r="23892" b="36965"/>
          <a:stretch>
            <a:fillRect/>
          </a:stretch>
        </p:blipFill>
        <p:spPr bwMode="auto">
          <a:xfrm>
            <a:off x="9968827" y="5332583"/>
            <a:ext cx="2107157" cy="100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942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5C218-79B4-3CE5-A772-CCF289A2A3D8}"/>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F2CF89C5-25CC-CD75-3D63-E86BDDC28593}"/>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8A70F374-92AB-CD2C-73E8-C2D1BD2348B4}"/>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25241C9E-FDAB-5920-CAA4-B490019B65C4}"/>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B902C0CB-DB62-5F73-1A0F-531EF0BB571F}"/>
              </a:ext>
            </a:extLst>
          </p:cNvPr>
          <p:cNvSpPr txBox="1"/>
          <p:nvPr/>
        </p:nvSpPr>
        <p:spPr>
          <a:xfrm>
            <a:off x="194616" y="73965"/>
            <a:ext cx="6941680"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Bayesian framework and MCMC analysis</a:t>
            </a:r>
            <a:endParaRPr lang="it-IT" sz="2400" noProof="1">
              <a:solidFill>
                <a:schemeClr val="bg1">
                  <a:lumMod val="95000"/>
                </a:schemeClr>
              </a:solidFill>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EEF3F8E-F13D-B069-B6F8-DA90741ABAC4}"/>
                  </a:ext>
                </a:extLst>
              </p:cNvPr>
              <p:cNvSpPr txBox="1"/>
              <p:nvPr/>
            </p:nvSpPr>
            <p:spPr>
              <a:xfrm>
                <a:off x="1224356" y="1165843"/>
                <a:ext cx="9586923" cy="40626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b="1" i="0" u="none" strike="noStrike" kern="1200" cap="none" spc="0" normalizeH="0" baseline="0" noProof="1">
                    <a:ln>
                      <a:noFill/>
                    </a:ln>
                    <a:solidFill>
                      <a:srgbClr val="000000"/>
                    </a:solidFill>
                    <a:effectLst/>
                    <a:uLnTx/>
                    <a:uFillTx/>
                    <a:latin typeface="CMU Serif" panose="02000603000000000000"/>
                  </a:rPr>
                  <a:t>Let us now perform a linear regression with STAN over </a:t>
                </a:r>
                <a:r>
                  <a:rPr kumimoji="0" lang="it-IT" b="1" i="0" u="none" strike="noStrike" kern="1200" cap="none" spc="0" normalizeH="0" baseline="0" noProof="1">
                    <a:ln>
                      <a:noFill/>
                    </a:ln>
                    <a:solidFill>
                      <a:srgbClr val="000000"/>
                    </a:solidFill>
                    <a:effectLst/>
                    <a:uLnTx/>
                    <a:uFillTx/>
                    <a:latin typeface="CMU Serif" panose="02000603000000000000"/>
                    <a:ea typeface="Arial"/>
                  </a:rPr>
                  <a:t>ΔT</a:t>
                </a:r>
                <a:endParaRPr kumimoji="0" lang="it-IT" b="1" i="0" u="none" strike="noStrike" kern="1200" cap="none" spc="0" normalizeH="0" baseline="0" noProof="1">
                  <a:ln>
                    <a:noFill/>
                  </a:ln>
                  <a:solidFill>
                    <a:srgbClr val="000000"/>
                  </a:solidFill>
                  <a:effectLst/>
                  <a:uLnTx/>
                  <a:uFillTx/>
                  <a:latin typeface="CMU Serif" panose="02000603000000000000"/>
                  <a:ea typeface="Noto Sans CJK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200" b="0" i="0" u="none" strike="noStrike" kern="1200" cap="none" spc="0" normalizeH="0" baseline="0" noProof="1">
                  <a:ln>
                    <a:noFill/>
                  </a:ln>
                  <a:solidFill>
                    <a:srgbClr val="000000"/>
                  </a:solidFill>
                  <a:effectLst/>
                  <a:uLnTx/>
                  <a:uFillTx/>
                  <a:latin typeface="CMU Serif" panose="02000603000000000000"/>
                  <a:ea typeface="Noto Sans CJK SC"/>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it-IT" sz="2000" b="1" i="0" u="none" strike="noStrike" kern="1200" cap="none" spc="0" normalizeH="0" baseline="0" noProof="1">
                    <a:ln>
                      <a:noFill/>
                    </a:ln>
                    <a:solidFill>
                      <a:schemeClr val="tx2">
                        <a:lumMod val="75000"/>
                        <a:lumOff val="25000"/>
                      </a:schemeClr>
                    </a:solidFill>
                    <a:effectLst/>
                    <a:uLnTx/>
                    <a:uFillTx/>
                    <a:latin typeface="CMU Serif" panose="02000603000000000000"/>
                    <a:ea typeface="Arial"/>
                  </a:rPr>
                  <a:t>Generative model</a:t>
                </a:r>
                <a:r>
                  <a:rPr kumimoji="0" lang="it-IT" b="1" i="0" u="none" strike="noStrike" kern="1200" cap="none" spc="0" normalizeH="0" baseline="0" noProof="1">
                    <a:ln>
                      <a:noFill/>
                    </a:ln>
                    <a:solidFill>
                      <a:srgbClr val="000000"/>
                    </a:solidFill>
                    <a:effectLst/>
                    <a:uLnTx/>
                    <a:uFillTx/>
                    <a:latin typeface="CMU Serif" panose="02000603000000000000"/>
                    <a:ea typeface="Arial"/>
                  </a:rPr>
                  <a:t>: Following the scientific literature, we assume that the</a:t>
                </a:r>
                <a:r>
                  <a:rPr kumimoji="0" lang="it-IT" b="1" i="1" u="none" strike="noStrike" kern="1200" cap="none" spc="0" normalizeH="0" baseline="0" noProof="1">
                    <a:ln>
                      <a:noFill/>
                    </a:ln>
                    <a:solidFill>
                      <a:srgbClr val="000000"/>
                    </a:solidFill>
                    <a:effectLst/>
                    <a:uLnTx/>
                    <a:uFillTx/>
                    <a:latin typeface="CMU Serif" panose="02000603000000000000"/>
                    <a:ea typeface="Arial"/>
                  </a:rPr>
                  <a:t> </a:t>
                </a:r>
                <a:r>
                  <a:rPr kumimoji="0" lang="it-IT" b="1" i="1" u="none" strike="noStrike" kern="1200" cap="none" spc="0" normalizeH="0" baseline="0" noProof="1">
                    <a:ln>
                      <a:noFill/>
                    </a:ln>
                    <a:solidFill>
                      <a:srgbClr val="9B0014"/>
                    </a:solidFill>
                    <a:effectLst/>
                    <a:uLnTx/>
                    <a:uFillTx/>
                    <a:latin typeface="CMU Serif" panose="02000603000000000000"/>
                    <a:ea typeface="Arial"/>
                  </a:rPr>
                  <a:t>temperature increase is constant over time</a:t>
                </a:r>
                <a:r>
                  <a:rPr kumimoji="0" lang="it-IT" b="1" i="0" u="none" strike="noStrike" kern="1200" cap="none" spc="0" normalizeH="0" baseline="0" noProof="1">
                    <a:ln>
                      <a:noFill/>
                    </a:ln>
                    <a:solidFill>
                      <a:srgbClr val="000000"/>
                    </a:solidFill>
                    <a:effectLst/>
                    <a:uLnTx/>
                    <a:uFillTx/>
                    <a:latin typeface="CMU Serif" panose="02000603000000000000"/>
                    <a:ea typeface="Arial"/>
                  </a:rPr>
                  <a:t> (the same assumption adopted by SNPA). </a:t>
                </a:r>
                <a:r>
                  <a:rPr lang="it-IT" b="1" noProof="1">
                    <a:solidFill>
                      <a:srgbClr val="000000"/>
                    </a:solidFill>
                    <a:latin typeface="CMU Serif" panose="02000603000000000000"/>
                    <a:ea typeface="Arial"/>
                  </a:rPr>
                  <a:t>E</a:t>
                </a:r>
                <a:r>
                  <a:rPr kumimoji="0" lang="it-IT" b="1" i="0" u="none" strike="noStrike" kern="1200" cap="none" spc="0" normalizeH="0" baseline="0" noProof="1">
                    <a:ln>
                      <a:noFill/>
                    </a:ln>
                    <a:solidFill>
                      <a:srgbClr val="000000"/>
                    </a:solidFill>
                    <a:effectLst/>
                    <a:uLnTx/>
                    <a:uFillTx/>
                    <a:latin typeface="CMU Serif" panose="02000603000000000000"/>
                    <a:ea typeface="Arial"/>
                  </a:rPr>
                  <a:t>ven if the true trend were accelerating, it would appear approximately linear within such a limited temporal span</a:t>
                </a:r>
                <a:endParaRPr kumimoji="0" lang="it-IT" b="0" i="0" u="none" strike="noStrike" kern="1200" cap="none" spc="0" normalizeH="0" baseline="0" noProof="1">
                  <a:ln>
                    <a:noFill/>
                  </a:ln>
                  <a:solidFill>
                    <a:srgbClr val="000000"/>
                  </a:solidFill>
                  <a:effectLst/>
                  <a:uLnTx/>
                  <a:uFillTx/>
                  <a:latin typeface="CMU Serif" panose="02000603000000000000"/>
                  <a:ea typeface="Noto Sans CJK S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b="0" i="0" u="none" strike="noStrike" kern="1200" cap="none" spc="0" normalizeH="0" baseline="0" noProof="1">
                  <a:ln>
                    <a:noFill/>
                  </a:ln>
                  <a:solidFill>
                    <a:srgbClr val="000000"/>
                  </a:solidFill>
                  <a:effectLst/>
                  <a:uLnTx/>
                  <a:uFillTx/>
                  <a:latin typeface="CMU Serif" panose="02000603000000000000"/>
                  <a:ea typeface="Noto Sans CJK SC"/>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it-IT" sz="2000" b="1" i="0" u="none" strike="noStrike" kern="1200" cap="none" spc="0" normalizeH="0" baseline="0" noProof="1">
                    <a:ln>
                      <a:noFill/>
                    </a:ln>
                    <a:solidFill>
                      <a:schemeClr val="tx2">
                        <a:lumMod val="75000"/>
                        <a:lumOff val="25000"/>
                      </a:schemeClr>
                    </a:solidFill>
                    <a:effectLst/>
                    <a:uLnTx/>
                    <a:uFillTx/>
                    <a:latin typeface="CMU Serif" panose="02000603000000000000"/>
                    <a:ea typeface="Arial"/>
                  </a:rPr>
                  <a:t>Parameters</a:t>
                </a:r>
                <a:r>
                  <a:rPr kumimoji="0" lang="it-IT" b="1" i="0" u="none" strike="noStrike" kern="1200" cap="none" spc="0" normalizeH="0" baseline="0" noProof="1">
                    <a:ln>
                      <a:noFill/>
                    </a:ln>
                    <a:solidFill>
                      <a:srgbClr val="000000"/>
                    </a:solidFill>
                    <a:effectLst/>
                    <a:uLnTx/>
                    <a:uFillTx/>
                    <a:latin typeface="CMU Serif" panose="02000603000000000000"/>
                    <a:ea typeface="Arial"/>
                  </a:rPr>
                  <a:t>: We model our data as</a:t>
                </a:r>
              </a:p>
              <a:p>
                <a:pPr marR="0" lvl="0" algn="l" defTabSz="914400" rtl="0" eaLnBrk="1" fontAlgn="auto" latinLnBrk="0" hangingPunct="1">
                  <a:lnSpc>
                    <a:spcPct val="100000"/>
                  </a:lnSpc>
                  <a:spcBef>
                    <a:spcPts val="0"/>
                  </a:spcBef>
                  <a:spcAft>
                    <a:spcPts val="0"/>
                  </a:spcAft>
                  <a:buClrTx/>
                  <a:buSzTx/>
                  <a:tabLst/>
                  <a:defRPr/>
                </a:pPr>
                <a:r>
                  <a:rPr lang="it-IT" b="1" noProof="1">
                    <a:solidFill>
                      <a:srgbClr val="000000"/>
                    </a:solidFill>
                    <a:latin typeface="CMU Serif" panose="02000603000000000000"/>
                    <a:ea typeface="Arial"/>
                  </a:rPr>
                  <a:t>       </a:t>
                </a:r>
              </a:p>
              <a:p>
                <a:pPr marR="0" lvl="0" algn="l" defTabSz="914400" rtl="0" eaLnBrk="1" fontAlgn="auto" latinLnBrk="0" hangingPunct="1">
                  <a:lnSpc>
                    <a:spcPct val="100000"/>
                  </a:lnSpc>
                  <a:spcBef>
                    <a:spcPts val="0"/>
                  </a:spcBef>
                  <a:spcAft>
                    <a:spcPts val="0"/>
                  </a:spcAft>
                  <a:buClrTx/>
                  <a:buSzTx/>
                  <a:tabLst/>
                  <a:defRPr/>
                </a:pPr>
                <a:endParaRPr lang="it-IT" b="1" noProof="1">
                  <a:solidFill>
                    <a:srgbClr val="000000"/>
                  </a:solidFill>
                  <a:latin typeface="CMU Serif" panose="02000603000000000000"/>
                  <a:ea typeface="Arial"/>
                </a:endParaRPr>
              </a:p>
              <a:p>
                <a:pPr marR="0" lvl="0" algn="l" defTabSz="914400" rtl="0" eaLnBrk="1" fontAlgn="auto" latinLnBrk="0" hangingPunct="1">
                  <a:lnSpc>
                    <a:spcPct val="100000"/>
                  </a:lnSpc>
                  <a:spcBef>
                    <a:spcPts val="0"/>
                  </a:spcBef>
                  <a:spcAft>
                    <a:spcPts val="0"/>
                  </a:spcAft>
                  <a:buClrTx/>
                  <a:buSzTx/>
                  <a:tabLst/>
                  <a:defRPr/>
                </a:pPr>
                <a:r>
                  <a:rPr kumimoji="0" lang="it-IT" b="1" i="0" u="none" strike="noStrike" kern="1200" cap="none" spc="0" normalizeH="0" baseline="0" noProof="1">
                    <a:ln>
                      <a:noFill/>
                    </a:ln>
                    <a:solidFill>
                      <a:srgbClr val="000000"/>
                    </a:solidFill>
                    <a:effectLst/>
                    <a:uLnTx/>
                    <a:uFillTx/>
                    <a:latin typeface="CMU Serif" panose="02000603000000000000"/>
                    <a:ea typeface="Arial"/>
                  </a:rPr>
                  <a:t>      where </a:t>
                </a:r>
                <a14:m>
                  <m:oMath xmlns:m="http://schemas.openxmlformats.org/officeDocument/2006/math">
                    <m:r>
                      <a:rPr kumimoji="0" lang="it-IT" b="1" i="1" u="none" strike="noStrike" kern="1200" cap="none" spc="0" normalizeH="0" baseline="0" noProof="1" smtClean="0">
                        <a:ln>
                          <a:noFill/>
                        </a:ln>
                        <a:solidFill>
                          <a:srgbClr val="000000"/>
                        </a:solidFill>
                        <a:effectLst/>
                        <a:uLnTx/>
                        <a:uFillTx/>
                        <a:latin typeface="Cambria Math" panose="02040503050406030204" pitchFamily="18" charset="0"/>
                        <a:ea typeface="Arial"/>
                      </a:rPr>
                      <m:t>𝒃</m:t>
                    </m:r>
                  </m:oMath>
                </a14:m>
                <a:r>
                  <a:rPr kumimoji="0" lang="it-IT" b="1" i="0" u="none" strike="noStrike" kern="1200" cap="none" spc="0" normalizeH="0" baseline="0" noProof="1">
                    <a:ln>
                      <a:noFill/>
                    </a:ln>
                    <a:solidFill>
                      <a:srgbClr val="000000"/>
                    </a:solidFill>
                    <a:effectLst/>
                    <a:uLnTx/>
                    <a:uFillTx/>
                    <a:latin typeface="CMU Serif" panose="02000603000000000000"/>
                    <a:ea typeface="Arial"/>
                  </a:rPr>
                  <a:t> (</a:t>
                </a:r>
                <a:r>
                  <a:rPr kumimoji="0" lang="it-IT" b="1" i="1" u="none" strike="noStrike" kern="1200" cap="none" spc="0" normalizeH="0" baseline="0" noProof="1">
                    <a:ln>
                      <a:noFill/>
                    </a:ln>
                    <a:solidFill>
                      <a:srgbClr val="000000"/>
                    </a:solidFill>
                    <a:effectLst/>
                    <a:uLnTx/>
                    <a:uFillTx/>
                    <a:latin typeface="CMU Serif" panose="02000603000000000000"/>
                    <a:ea typeface="Arial"/>
                  </a:rPr>
                  <a:t>℃ / 4 yrs</a:t>
                </a:r>
                <a:r>
                  <a:rPr kumimoji="0" lang="it-IT" b="1" i="0" u="none" strike="noStrike" kern="1200" cap="none" spc="0" normalizeH="0" baseline="0" noProof="1">
                    <a:ln>
                      <a:noFill/>
                    </a:ln>
                    <a:solidFill>
                      <a:srgbClr val="000000"/>
                    </a:solidFill>
                    <a:effectLst/>
                    <a:uLnTx/>
                    <a:uFillTx/>
                    <a:latin typeface="CMU Serif" panose="02000603000000000000"/>
                    <a:ea typeface="Arial"/>
                  </a:rPr>
                  <a:t>) is the 4-year trend in temperature (min, max or daily) and </a:t>
                </a:r>
                <a14:m>
                  <m:oMath xmlns:m="http://schemas.openxmlformats.org/officeDocument/2006/math">
                    <m:r>
                      <a:rPr kumimoji="0" lang="it-IT" b="1" i="1" u="none" strike="noStrike" kern="1200" cap="none" spc="0" normalizeH="0" baseline="0" noProof="1" smtClean="0">
                        <a:ln>
                          <a:noFill/>
                        </a:ln>
                        <a:solidFill>
                          <a:srgbClr val="000000"/>
                        </a:solidFill>
                        <a:effectLst/>
                        <a:uLnTx/>
                        <a:uFillTx/>
                        <a:latin typeface="Cambria Math" panose="02040503050406030204" pitchFamily="18" charset="0"/>
                        <a:ea typeface="Arial"/>
                      </a:rPr>
                      <m:t>𝝈</m:t>
                    </m:r>
                  </m:oMath>
                </a14:m>
                <a:r>
                  <a:rPr kumimoji="0" lang="it-IT" b="1" i="0" u="none" strike="noStrike" kern="1200" cap="none" spc="0" normalizeH="0" baseline="0" noProof="1">
                    <a:ln>
                      <a:noFill/>
                    </a:ln>
                    <a:solidFill>
                      <a:srgbClr val="000000"/>
                    </a:solidFill>
                    <a:effectLst/>
                    <a:uLnTx/>
                    <a:uFillTx/>
                    <a:latin typeface="CMU Serif" panose="02000603000000000000"/>
                    <a:ea typeface="Arial"/>
                  </a:rPr>
                  <a:t> represents its           </a:t>
                </a:r>
                <a:endParaRPr lang="it-IT" b="1" noProof="1">
                  <a:solidFill>
                    <a:srgbClr val="000000"/>
                  </a:solidFill>
                  <a:latin typeface="CMU Serif" panose="02000603000000000000"/>
                  <a:ea typeface="Arial"/>
                </a:endParaRPr>
              </a:p>
              <a:p>
                <a:pPr marR="0" lvl="0" algn="l" defTabSz="914400" rtl="0" eaLnBrk="1" fontAlgn="auto" latinLnBrk="0" hangingPunct="1">
                  <a:lnSpc>
                    <a:spcPct val="100000"/>
                  </a:lnSpc>
                  <a:spcBef>
                    <a:spcPts val="0"/>
                  </a:spcBef>
                  <a:spcAft>
                    <a:spcPts val="0"/>
                  </a:spcAft>
                  <a:buClrTx/>
                  <a:buSzTx/>
                  <a:tabLst/>
                  <a:defRPr/>
                </a:pPr>
                <a:r>
                  <a:rPr kumimoji="0" lang="it-IT" b="1" i="0" u="none" strike="noStrike" kern="1200" cap="none" spc="0" normalizeH="0" baseline="0" noProof="1">
                    <a:ln>
                      <a:noFill/>
                    </a:ln>
                    <a:solidFill>
                      <a:srgbClr val="000000"/>
                    </a:solidFill>
                    <a:effectLst/>
                    <a:uLnTx/>
                    <a:uFillTx/>
                    <a:latin typeface="CMU Serif" panose="02000603000000000000"/>
                    <a:ea typeface="Arial"/>
                  </a:rPr>
                  <a:t>      variability</a:t>
                </a:r>
                <a:endParaRPr lang="it-IT" b="1" noProof="1">
                  <a:solidFill>
                    <a:srgbClr val="000000"/>
                  </a:solidFill>
                  <a:latin typeface="CMU Serif" panose="02000603000000000000"/>
                  <a:ea typeface="Arial"/>
                </a:endParaRPr>
              </a:p>
              <a:p>
                <a:pPr marR="0" lvl="0" algn="l" defTabSz="914400" rtl="0" eaLnBrk="1" fontAlgn="auto" latinLnBrk="0" hangingPunct="1">
                  <a:lnSpc>
                    <a:spcPct val="100000"/>
                  </a:lnSpc>
                  <a:spcBef>
                    <a:spcPts val="0"/>
                  </a:spcBef>
                  <a:spcAft>
                    <a:spcPts val="0"/>
                  </a:spcAft>
                  <a:buClrTx/>
                  <a:buSzTx/>
                  <a:tabLst/>
                  <a:defRPr/>
                </a:pPr>
                <a:endParaRPr kumimoji="0" lang="it-IT" b="0" i="0" u="none" strike="noStrike" kern="1200" cap="none" spc="0" normalizeH="0" baseline="0" noProof="1">
                  <a:ln>
                    <a:noFill/>
                  </a:ln>
                  <a:solidFill>
                    <a:srgbClr val="000000"/>
                  </a:solidFill>
                  <a:effectLst/>
                  <a:uLnTx/>
                  <a:uFillTx/>
                  <a:latin typeface="CMU Serif" panose="02000603000000000000"/>
                  <a:ea typeface="Noto Sans CJK SC"/>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it-IT" sz="2000" b="1" i="0" u="none" strike="noStrike" kern="1200" cap="none" spc="0" normalizeH="0" baseline="0" noProof="1">
                    <a:ln>
                      <a:noFill/>
                    </a:ln>
                    <a:solidFill>
                      <a:schemeClr val="tx2">
                        <a:lumMod val="75000"/>
                        <a:lumOff val="25000"/>
                      </a:schemeClr>
                    </a:solidFill>
                    <a:effectLst/>
                    <a:uLnTx/>
                    <a:uFillTx/>
                    <a:latin typeface="CMU Serif" panose="02000603000000000000"/>
                    <a:ea typeface="Arial"/>
                  </a:rPr>
                  <a:t>Priors</a:t>
                </a:r>
                <a:r>
                  <a:rPr kumimoji="0" lang="it-IT" b="1" i="0" u="none" strike="noStrike" kern="1200" cap="none" spc="0" normalizeH="0" baseline="0" noProof="1">
                    <a:ln>
                      <a:noFill/>
                    </a:ln>
                    <a:solidFill>
                      <a:srgbClr val="000000"/>
                    </a:solidFill>
                    <a:effectLst/>
                    <a:uLnTx/>
                    <a:uFillTx/>
                    <a:latin typeface="CMU Serif" panose="02000603000000000000"/>
                    <a:ea typeface="Arial"/>
                  </a:rPr>
                  <a:t>: We use a normal prior for </a:t>
                </a:r>
                <a14:m>
                  <m:oMath xmlns:m="http://schemas.openxmlformats.org/officeDocument/2006/math">
                    <m:r>
                      <a:rPr kumimoji="0" lang="it-IT" b="1" i="1" u="none" strike="noStrike" kern="1200" cap="none" spc="0" normalizeH="0" baseline="0" noProof="1" smtClean="0">
                        <a:ln>
                          <a:noFill/>
                        </a:ln>
                        <a:solidFill>
                          <a:srgbClr val="000000"/>
                        </a:solidFill>
                        <a:effectLst/>
                        <a:uLnTx/>
                        <a:uFillTx/>
                        <a:latin typeface="Cambria Math" panose="02040503050406030204" pitchFamily="18" charset="0"/>
                        <a:ea typeface="Arial"/>
                      </a:rPr>
                      <m:t>𝒃</m:t>
                    </m:r>
                  </m:oMath>
                </a14:m>
                <a:r>
                  <a:rPr kumimoji="0" lang="it-IT" b="1" i="0" u="none" strike="noStrike" kern="1200" cap="none" spc="0" normalizeH="0" baseline="0" noProof="1">
                    <a:ln>
                      <a:noFill/>
                    </a:ln>
                    <a:solidFill>
                      <a:srgbClr val="000000"/>
                    </a:solidFill>
                    <a:effectLst/>
                    <a:uLnTx/>
                    <a:uFillTx/>
                    <a:latin typeface="CMU Serif" panose="02000603000000000000"/>
                    <a:ea typeface="Arial"/>
                  </a:rPr>
                  <a:t> centered around 0 (we want to be unbiased) and an uniform prior in</a:t>
                </a:r>
                <a:r>
                  <a:rPr kumimoji="0" lang="it-IT" b="1" i="0" u="none" strike="noStrike" kern="1200" cap="none" spc="0" normalizeH="0" noProof="1">
                    <a:ln>
                      <a:noFill/>
                    </a:ln>
                    <a:solidFill>
                      <a:srgbClr val="000000"/>
                    </a:solidFill>
                    <a:effectLst/>
                    <a:uLnTx/>
                    <a:uFillTx/>
                    <a:latin typeface="CMU Serif" panose="02000603000000000000"/>
                    <a:ea typeface="Arial"/>
                  </a:rPr>
                  <a:t> </a:t>
                </a:r>
                <a14:m>
                  <m:oMath xmlns:m="http://schemas.openxmlformats.org/officeDocument/2006/math">
                    <m:r>
                      <a:rPr kumimoji="0" lang="it-IT" b="1" i="1" u="none" strike="noStrike" kern="1200" cap="none" spc="0" normalizeH="0" noProof="1" smtClean="0">
                        <a:ln>
                          <a:noFill/>
                        </a:ln>
                        <a:solidFill>
                          <a:srgbClr val="000000"/>
                        </a:solidFill>
                        <a:effectLst/>
                        <a:uLnTx/>
                        <a:uFillTx/>
                        <a:latin typeface="Cambria Math" panose="02040503050406030204" pitchFamily="18" charset="0"/>
                        <a:ea typeface="Arial"/>
                      </a:rPr>
                      <m:t>[−</m:t>
                    </m:r>
                    <m:r>
                      <a:rPr kumimoji="0" lang="it-IT" b="1" i="1" u="none" strike="noStrike" kern="1200" cap="none" spc="0" normalizeH="0" noProof="1" smtClean="0">
                        <a:ln>
                          <a:noFill/>
                        </a:ln>
                        <a:solidFill>
                          <a:srgbClr val="000000"/>
                        </a:solidFill>
                        <a:effectLst/>
                        <a:uLnTx/>
                        <a:uFillTx/>
                        <a:latin typeface="Cambria Math" panose="02040503050406030204" pitchFamily="18" charset="0"/>
                        <a:ea typeface="Arial"/>
                      </a:rPr>
                      <m:t>𝟏</m:t>
                    </m:r>
                    <m:r>
                      <a:rPr kumimoji="0" lang="it-IT" b="1" i="1" u="none" strike="noStrike" kern="1200" cap="none" spc="0" normalizeH="0" noProof="1" smtClean="0">
                        <a:ln>
                          <a:noFill/>
                        </a:ln>
                        <a:solidFill>
                          <a:srgbClr val="000000"/>
                        </a:solidFill>
                        <a:effectLst/>
                        <a:uLnTx/>
                        <a:uFillTx/>
                        <a:latin typeface="Cambria Math" panose="02040503050406030204" pitchFamily="18" charset="0"/>
                        <a:ea typeface="Arial"/>
                      </a:rPr>
                      <m:t>,</m:t>
                    </m:r>
                    <m:r>
                      <a:rPr kumimoji="0" lang="it-IT" b="1" i="1" u="none" strike="noStrike" kern="1200" cap="none" spc="0" normalizeH="0" noProof="1" smtClean="0">
                        <a:ln>
                          <a:noFill/>
                        </a:ln>
                        <a:solidFill>
                          <a:srgbClr val="000000"/>
                        </a:solidFill>
                        <a:effectLst/>
                        <a:uLnTx/>
                        <a:uFillTx/>
                        <a:latin typeface="Cambria Math" panose="02040503050406030204" pitchFamily="18" charset="0"/>
                        <a:ea typeface="Arial"/>
                      </a:rPr>
                      <m:t>𝟏</m:t>
                    </m:r>
                    <m:r>
                      <a:rPr kumimoji="0" lang="it-IT" b="1" i="1" u="none" strike="noStrike" kern="1200" cap="none" spc="0" normalizeH="0" noProof="1" smtClean="0">
                        <a:ln>
                          <a:noFill/>
                        </a:ln>
                        <a:solidFill>
                          <a:srgbClr val="000000"/>
                        </a:solidFill>
                        <a:effectLst/>
                        <a:uLnTx/>
                        <a:uFillTx/>
                        <a:latin typeface="Cambria Math" panose="02040503050406030204" pitchFamily="18" charset="0"/>
                        <a:ea typeface="Arial"/>
                      </a:rPr>
                      <m:t>]</m:t>
                    </m:r>
                  </m:oMath>
                </a14:m>
                <a:r>
                  <a:rPr kumimoji="0" lang="it-IT" b="1" i="0" u="none" strike="noStrike" kern="1200" cap="none" spc="0" normalizeH="0" baseline="0" noProof="1">
                    <a:ln>
                      <a:noFill/>
                    </a:ln>
                    <a:solidFill>
                      <a:srgbClr val="000000"/>
                    </a:solidFill>
                    <a:effectLst/>
                    <a:uLnTx/>
                    <a:uFillTx/>
                    <a:latin typeface="CMU Serif" panose="02000603000000000000"/>
                    <a:ea typeface="Arial"/>
                  </a:rPr>
                  <a:t>. For the scale parameter, a Jeffreys prior is used:</a:t>
                </a:r>
                <a:r>
                  <a:rPr kumimoji="0" lang="it-IT" b="0" i="0" u="none" strike="noStrike" kern="1200" cap="none" spc="0" normalizeH="0" baseline="0" noProof="1">
                    <a:ln>
                      <a:noFill/>
                    </a:ln>
                    <a:solidFill>
                      <a:srgbClr val="000000"/>
                    </a:solidFill>
                    <a:effectLst/>
                    <a:uLnTx/>
                    <a:uFillTx/>
                    <a:latin typeface="CMU Serif" panose="02000603000000000000"/>
                    <a:ea typeface="Arial"/>
                  </a:rPr>
                  <a:t>	</a:t>
                </a:r>
                <a:endParaRPr kumimoji="0" lang="it-IT" b="0" i="0" u="none" strike="noStrike" kern="1200" cap="none" spc="0" normalizeH="0" baseline="0" noProof="1">
                  <a:ln>
                    <a:noFill/>
                  </a:ln>
                  <a:solidFill>
                    <a:srgbClr val="000000"/>
                  </a:solidFill>
                  <a:effectLst/>
                  <a:uLnTx/>
                  <a:uFillTx/>
                  <a:latin typeface="CMU Serif" panose="02000603000000000000"/>
                  <a:ea typeface="Noto Sans CJK SC"/>
                </a:endParaRPr>
              </a:p>
            </p:txBody>
          </p:sp>
        </mc:Choice>
        <mc:Fallback xmlns="">
          <p:sp>
            <p:nvSpPr>
              <p:cNvPr id="7" name="CasellaDiTesto 6">
                <a:extLst>
                  <a:ext uri="{FF2B5EF4-FFF2-40B4-BE49-F238E27FC236}">
                    <a16:creationId xmlns:a16="http://schemas.microsoft.com/office/drawing/2014/main" id="{EEEF3F8E-F13D-B069-B6F8-DA90741ABAC4}"/>
                  </a:ext>
                </a:extLst>
              </p:cNvPr>
              <p:cNvSpPr txBox="1">
                <a:spLocks noRot="1" noChangeAspect="1" noMove="1" noResize="1" noEditPoints="1" noAdjustHandles="1" noChangeArrowheads="1" noChangeShapeType="1" noTextEdit="1"/>
              </p:cNvSpPr>
              <p:nvPr/>
            </p:nvSpPr>
            <p:spPr>
              <a:xfrm>
                <a:off x="1224356" y="1165843"/>
                <a:ext cx="9586923" cy="4062651"/>
              </a:xfrm>
              <a:prstGeom prst="rect">
                <a:avLst/>
              </a:prstGeom>
              <a:blipFill>
                <a:blip r:embed="rId4"/>
                <a:stretch>
                  <a:fillRect l="-699" t="-750"/>
                </a:stretch>
              </a:blipFill>
            </p:spPr>
            <p:txBody>
              <a:bodyPr/>
              <a:lstStyle/>
              <a:p>
                <a:r>
                  <a:rPr lang="it-IT">
                    <a:noFill/>
                  </a:rPr>
                  <a:t> </a:t>
                </a:r>
              </a:p>
            </p:txBody>
          </p:sp>
        </mc:Fallback>
      </mc:AlternateContent>
      <p:sp>
        <p:nvSpPr>
          <p:cNvPr id="5" name="CasellaDiTesto 4">
            <a:extLst>
              <a:ext uri="{FF2B5EF4-FFF2-40B4-BE49-F238E27FC236}">
                <a16:creationId xmlns:a16="http://schemas.microsoft.com/office/drawing/2014/main" id="{47804AB2-EE30-F824-CEDD-F75E4189D755}"/>
              </a:ext>
            </a:extLst>
          </p:cNvPr>
          <p:cNvSpPr txBox="1"/>
          <p:nvPr/>
        </p:nvSpPr>
        <p:spPr>
          <a:xfrm>
            <a:off x="6271865" y="3135614"/>
            <a:ext cx="2411034" cy="523220"/>
          </a:xfrm>
          <a:prstGeom prst="rect">
            <a:avLst/>
          </a:prstGeom>
          <a:noFill/>
        </p:spPr>
        <p:txBody>
          <a:bodyPr wrap="square" rtlCol="0">
            <a:spAutoFit/>
          </a:bodyPr>
          <a:lstStyle/>
          <a:p>
            <a:r>
              <a:rPr lang="it-IT" sz="1400" noProof="1">
                <a:latin typeface="CMU Serif" panose="02000603000000000000"/>
              </a:rPr>
              <a:t>Gaussian inference with unknown variance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EC05AB-E37F-19D5-5947-DACF69DF0161}"/>
                  </a:ext>
                </a:extLst>
              </p:cNvPr>
              <p:cNvSpPr txBox="1"/>
              <p:nvPr/>
            </p:nvSpPr>
            <p:spPr>
              <a:xfrm>
                <a:off x="3928764" y="3197169"/>
                <a:ext cx="2530602"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14:m>
                  <m:oMathPara xmlns:m="http://schemas.openxmlformats.org/officeDocument/2006/math">
                    <m:oMathParaPr>
                      <m:jc m:val="centerGroup"/>
                    </m:oMathParaPr>
                    <m:oMath xmlns:m="http://schemas.openxmlformats.org/officeDocument/2006/math">
                      <m:r>
                        <m:rPr>
                          <m:sty m:val="p"/>
                        </m:rPr>
                        <a:rPr kumimoji="0" lang="it-IT" sz="2000" b="0" i="0" u="none" strike="noStrike" kern="1200" cap="none" spc="0" normalizeH="0" baseline="0" noProof="1" dirty="0" smtClean="0">
                          <a:ln>
                            <a:noFill/>
                          </a:ln>
                          <a:solidFill>
                            <a:srgbClr val="000000"/>
                          </a:solidFill>
                          <a:effectLst/>
                          <a:uLnTx/>
                          <a:uFillTx/>
                          <a:latin typeface="Cambria Math" panose="02040503050406030204" pitchFamily="18" charset="0"/>
                          <a:ea typeface="Arial"/>
                        </a:rPr>
                        <m:t>Δ</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𝑇</m:t>
                      </m:r>
                      <m:r>
                        <a:rPr kumimoji="0" lang="it-IT" sz="2000" b="0" i="1" u="none" strike="noStrike" kern="1200" cap="none" spc="0" normalizeH="0" baseline="-8000" noProof="1" dirty="0" smtClean="0">
                          <a:ln>
                            <a:noFill/>
                          </a:ln>
                          <a:solidFill>
                            <a:srgbClr val="000000"/>
                          </a:solidFill>
                          <a:effectLst/>
                          <a:uLnTx/>
                          <a:uFillTx/>
                          <a:latin typeface="Cambria Math" panose="02040503050406030204" pitchFamily="18" charset="0"/>
                          <a:ea typeface="Arial"/>
                        </a:rPr>
                        <m:t>𝑗</m:t>
                      </m:r>
                      <m:r>
                        <a:rPr kumimoji="0" lang="it-IT" sz="2000" b="0" i="1" u="none" strike="noStrike" kern="1200" cap="none" spc="0" normalizeH="0" baseline="-8000" noProof="1" dirty="0" smtClean="0">
                          <a:ln>
                            <a:noFill/>
                          </a:ln>
                          <a:solidFill>
                            <a:srgbClr val="000000"/>
                          </a:solidFill>
                          <a:effectLst/>
                          <a:uLnTx/>
                          <a:uFillTx/>
                          <a:latin typeface="Cambria Math" panose="02040503050406030204" pitchFamily="18" charset="0"/>
                          <a:ea typeface="Arial"/>
                        </a:rPr>
                        <m:t>  ~  </m:t>
                      </m:r>
                      <m:r>
                        <m:rPr>
                          <m:sty m:val="p"/>
                        </m:rPr>
                        <a:rPr kumimoji="0" lang="it-IT" sz="2000" b="0" i="0" u="none" strike="noStrike" kern="1200" cap="none" spc="0" normalizeH="0" baseline="0" noProof="1" dirty="0" smtClean="0">
                          <a:ln>
                            <a:noFill/>
                          </a:ln>
                          <a:solidFill>
                            <a:srgbClr val="000000"/>
                          </a:solidFill>
                          <a:effectLst/>
                          <a:uLnTx/>
                          <a:uFillTx/>
                          <a:latin typeface="Cambria Math" panose="02040503050406030204" pitchFamily="18" charset="0"/>
                          <a:ea typeface="Arial"/>
                        </a:rPr>
                        <m:t>Norm</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𝑏</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𝜎</m:t>
                      </m:r>
                      <m:r>
                        <a:rPr kumimoji="0" lang="it-IT" sz="2000" b="0" i="1" u="none" strike="noStrike" kern="1200" cap="none" spc="0" normalizeH="0" baseline="33000" noProof="1" dirty="0" smtClean="0">
                          <a:ln>
                            <a:noFill/>
                          </a:ln>
                          <a:solidFill>
                            <a:srgbClr val="000000"/>
                          </a:solidFill>
                          <a:effectLst/>
                          <a:uLnTx/>
                          <a:uFillTx/>
                          <a:latin typeface="Cambria Math" panose="02040503050406030204" pitchFamily="18" charset="0"/>
                          <a:ea typeface="Arial"/>
                        </a:rPr>
                        <m:t>2</m:t>
                      </m:r>
                      <m:r>
                        <a:rPr kumimoji="0" lang="it-IT" sz="2000"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m:t>
                      </m:r>
                    </m:oMath>
                  </m:oMathPara>
                </a14:m>
                <a:endParaRPr kumimoji="0" lang="it-IT" sz="2000" b="0" i="0" u="none" strike="noStrike" kern="1200" cap="none" spc="0" normalizeH="0" baseline="0" noProof="1">
                  <a:ln>
                    <a:noFill/>
                  </a:ln>
                  <a:solidFill>
                    <a:srgbClr val="000000"/>
                  </a:solidFill>
                  <a:effectLst/>
                  <a:uLnTx/>
                  <a:uFillTx/>
                  <a:latin typeface="CMU Serif" panose="02000603000000000000"/>
                  <a:ea typeface="Noto Sans CJK SC"/>
                </a:endParaRPr>
              </a:p>
            </p:txBody>
          </p:sp>
        </mc:Choice>
        <mc:Fallback xmlns="">
          <p:sp>
            <p:nvSpPr>
              <p:cNvPr id="3" name="TextBox 2">
                <a:extLst>
                  <a:ext uri="{FF2B5EF4-FFF2-40B4-BE49-F238E27FC236}">
                    <a16:creationId xmlns:a16="http://schemas.microsoft.com/office/drawing/2014/main" id="{DEEC05AB-E37F-19D5-5947-DACF69DF0161}"/>
                  </a:ext>
                </a:extLst>
              </p:cNvPr>
              <p:cNvSpPr txBox="1">
                <a:spLocks noRot="1" noChangeAspect="1" noMove="1" noResize="1" noEditPoints="1" noAdjustHandles="1" noChangeArrowheads="1" noChangeShapeType="1" noTextEdit="1"/>
              </p:cNvSpPr>
              <p:nvPr/>
            </p:nvSpPr>
            <p:spPr>
              <a:xfrm>
                <a:off x="3928764" y="3197169"/>
                <a:ext cx="2530602" cy="400110"/>
              </a:xfrm>
              <a:prstGeom prst="rect">
                <a:avLst/>
              </a:prstGeom>
              <a:blipFill>
                <a:blip r:embed="rId5"/>
                <a:stretch>
                  <a:fillRect b="-151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2FBFB94-0831-BD29-67B3-B82E71A75768}"/>
                  </a:ext>
                </a:extLst>
              </p:cNvPr>
              <p:cNvSpPr txBox="1"/>
              <p:nvPr/>
            </p:nvSpPr>
            <p:spPr>
              <a:xfrm>
                <a:off x="2799760" y="5177827"/>
                <a:ext cx="6436117" cy="612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𝑃</m:t>
                      </m:r>
                      <m:d>
                        <m:dPr>
                          <m:ctrlPr>
                            <a:rPr kumimoji="0" lang="it-IT"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ctrlPr>
                        </m:dPr>
                        <m:e>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𝑏</m:t>
                          </m:r>
                        </m:e>
                      </m:d>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r>
                        <m:rPr>
                          <m:sty m:val="p"/>
                        </m:rPr>
                        <a:rPr kumimoji="0" lang="it-IT" b="0" i="0" u="none" strike="noStrike" kern="1200" cap="none" spc="0" normalizeH="0" baseline="0" noProof="1" dirty="0" smtClean="0">
                          <a:ln>
                            <a:noFill/>
                          </a:ln>
                          <a:solidFill>
                            <a:srgbClr val="000000"/>
                          </a:solidFill>
                          <a:effectLst/>
                          <a:uLnTx/>
                          <a:uFillTx/>
                          <a:latin typeface="Cambria Math" panose="02040503050406030204" pitchFamily="18" charset="0"/>
                          <a:ea typeface="Arial"/>
                        </a:rPr>
                        <m:t>Norm</m:t>
                      </m:r>
                      <m:d>
                        <m:dPr>
                          <m:ctrlPr>
                            <a:rPr kumimoji="0" lang="it-IT"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ctrlPr>
                        </m:dPr>
                        <m:e>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0,1</m:t>
                          </m:r>
                        </m:e>
                      </m:d>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r>
                        <a:rPr kumimoji="0" lang="it-IT" b="0" i="0"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r>
                        <m:rPr>
                          <m:sty m:val="p"/>
                        </m:rPr>
                        <a:rPr kumimoji="0" lang="it-IT" b="0" i="0" u="none" strike="noStrike" kern="1200" cap="none" spc="0" normalizeH="0" baseline="0" noProof="1" dirty="0" smtClean="0">
                          <a:ln>
                            <a:noFill/>
                          </a:ln>
                          <a:solidFill>
                            <a:srgbClr val="000000"/>
                          </a:solidFill>
                          <a:effectLst/>
                          <a:uLnTx/>
                          <a:uFillTx/>
                          <a:latin typeface="Cambria Math" panose="02040503050406030204" pitchFamily="18" charset="0"/>
                          <a:ea typeface="Arial"/>
                        </a:rPr>
                        <m:t>Unif</m:t>
                      </m:r>
                      <m:d>
                        <m:dPr>
                          <m:ctrlP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ctrlPr>
                        </m:dPr>
                        <m:e>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−1,1</m:t>
                          </m:r>
                        </m:e>
                      </m:d>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𝑃</m:t>
                      </m:r>
                      <m:d>
                        <m:dPr>
                          <m:ctrlPr>
                            <a:rPr kumimoji="0" lang="it-IT"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ctrlPr>
                        </m:dPr>
                        <m:e>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𝜎</m:t>
                          </m:r>
                        </m:e>
                      </m:d>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m:t>
                      </m:r>
                      <m:f>
                        <m:fPr>
                          <m:ctrlPr>
                            <a:rPr kumimoji="0" lang="it-IT"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ctrlPr>
                        </m:fPr>
                        <m:num>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1</m:t>
                          </m:r>
                        </m:num>
                        <m:den>
                          <m:r>
                            <a:rPr lang="it-IT" b="0" i="1" noProof="1" dirty="0" smtClean="0">
                              <a:solidFill>
                                <a:srgbClr val="000000"/>
                              </a:solidFill>
                              <a:latin typeface="Cambria Math" panose="02040503050406030204" pitchFamily="18" charset="0"/>
                              <a:ea typeface="Arial"/>
                            </a:rPr>
                            <m:t>𝜎</m:t>
                          </m:r>
                        </m:den>
                      </m:f>
                      <m:r>
                        <a:rPr kumimoji="0" lang="it-IT" b="0" i="1" u="none" strike="noStrike" kern="1200" cap="none" spc="0" normalizeH="0" baseline="0" noProof="1" dirty="0" smtClean="0">
                          <a:ln>
                            <a:noFill/>
                          </a:ln>
                          <a:solidFill>
                            <a:srgbClr val="000000"/>
                          </a:solidFill>
                          <a:effectLst/>
                          <a:uLnTx/>
                          <a:uFillTx/>
                          <a:latin typeface="Cambria Math" panose="02040503050406030204" pitchFamily="18" charset="0"/>
                          <a:ea typeface="Arial"/>
                        </a:rPr>
                        <m:t> </m:t>
                      </m:r>
                    </m:oMath>
                  </m:oMathPara>
                </a14:m>
                <a:endParaRPr lang="it-IT" dirty="0"/>
              </a:p>
            </p:txBody>
          </p:sp>
        </mc:Choice>
        <mc:Fallback xmlns="">
          <p:sp>
            <p:nvSpPr>
              <p:cNvPr id="8" name="TextBox 7">
                <a:extLst>
                  <a:ext uri="{FF2B5EF4-FFF2-40B4-BE49-F238E27FC236}">
                    <a16:creationId xmlns:a16="http://schemas.microsoft.com/office/drawing/2014/main" id="{62FBFB94-0831-BD29-67B3-B82E71A75768}"/>
                  </a:ext>
                </a:extLst>
              </p:cNvPr>
              <p:cNvSpPr txBox="1">
                <a:spLocks noRot="1" noChangeAspect="1" noMove="1" noResize="1" noEditPoints="1" noAdjustHandles="1" noChangeArrowheads="1" noChangeShapeType="1" noTextEdit="1"/>
              </p:cNvSpPr>
              <p:nvPr/>
            </p:nvSpPr>
            <p:spPr>
              <a:xfrm>
                <a:off x="2799760" y="5177827"/>
                <a:ext cx="6436117" cy="612796"/>
              </a:xfrm>
              <a:prstGeom prst="rect">
                <a:avLst/>
              </a:prstGeom>
              <a:blipFill>
                <a:blip r:embed="rId6"/>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77959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B38CC-D3F7-CD87-64FE-6A0485B58EB1}"/>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C8B8D304-98D9-B1C0-15E7-CB3298315CC7}"/>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B9C16BBF-EE75-F7AE-5638-1C31FB3FFAA4}"/>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9E7BC4DF-5033-0D0C-384D-83BA4446B0F1}"/>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asellaDiTesto 6">
                <a:extLst>
                  <a:ext uri="{FF2B5EF4-FFF2-40B4-BE49-F238E27FC236}">
                    <a16:creationId xmlns:a16="http://schemas.microsoft.com/office/drawing/2014/main" id="{24EC81AD-A71B-01E9-C451-EE464F739F3D}"/>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Posterior on </a:t>
                </a:r>
                <a14:m>
                  <m:oMath xmlns:m="http://schemas.openxmlformats.org/officeDocument/2006/math">
                    <m:r>
                      <a:rPr lang="it-IT" sz="2400" b="1" i="1" noProof="1" smtClean="0">
                        <a:solidFill>
                          <a:schemeClr val="bg1">
                            <a:lumMod val="95000"/>
                          </a:schemeClr>
                        </a:solidFill>
                        <a:latin typeface="Cambria Math" panose="02040503050406030204" pitchFamily="18" charset="0"/>
                        <a:ea typeface="CMU Serif" panose="02000603000000000000" pitchFamily="2" charset="0"/>
                        <a:cs typeface="CMU Serif" panose="02000603000000000000" pitchFamily="2" charset="0"/>
                      </a:rPr>
                      <m:t>𝒃</m:t>
                    </m:r>
                  </m:oMath>
                </a14:m>
                <a:endParaRPr lang="it-IT" sz="2400" noProof="1">
                  <a:solidFill>
                    <a:schemeClr val="bg1">
                      <a:lumMod val="95000"/>
                    </a:schemeClr>
                  </a:solidFill>
                </a:endParaRPr>
              </a:p>
            </p:txBody>
          </p:sp>
        </mc:Choice>
        <mc:Fallback xmlns="">
          <p:sp>
            <p:nvSpPr>
              <p:cNvPr id="13" name="CasellaDiTesto 6">
                <a:extLst>
                  <a:ext uri="{FF2B5EF4-FFF2-40B4-BE49-F238E27FC236}">
                    <a16:creationId xmlns:a16="http://schemas.microsoft.com/office/drawing/2014/main" id="{24EC81AD-A71B-01E9-C451-EE464F739F3D}"/>
                  </a:ext>
                </a:extLst>
              </p:cNvPr>
              <p:cNvSpPr txBox="1">
                <a:spLocks noRot="1" noChangeAspect="1" noMove="1" noResize="1" noEditPoints="1" noAdjustHandles="1" noChangeArrowheads="1" noChangeShapeType="1" noTextEdit="1"/>
              </p:cNvSpPr>
              <p:nvPr/>
            </p:nvSpPr>
            <p:spPr>
              <a:xfrm>
                <a:off x="194616" y="73965"/>
                <a:ext cx="5968439" cy="461665"/>
              </a:xfrm>
              <a:prstGeom prst="rect">
                <a:avLst/>
              </a:prstGeom>
              <a:blipFill>
                <a:blip r:embed="rId4"/>
                <a:stretch>
                  <a:fillRect l="-1634" t="-11842" b="-27632"/>
                </a:stretch>
              </a:blipFill>
            </p:spPr>
            <p:txBody>
              <a:bodyPr/>
              <a:lstStyle/>
              <a:p>
                <a:r>
                  <a:rPr lang="it-IT">
                    <a:noFill/>
                  </a:rPr>
                  <a:t> </a:t>
                </a:r>
              </a:p>
            </p:txBody>
          </p:sp>
        </mc:Fallback>
      </mc:AlternateContent>
      <p:pic>
        <p:nvPicPr>
          <p:cNvPr id="3" name="Immagine 2">
            <a:extLst>
              <a:ext uri="{FF2B5EF4-FFF2-40B4-BE49-F238E27FC236}">
                <a16:creationId xmlns:a16="http://schemas.microsoft.com/office/drawing/2014/main" id="{8B8ED07A-F636-86C4-BE73-ACF147FD6FFA}"/>
              </a:ext>
            </a:extLst>
          </p:cNvPr>
          <p:cNvPicPr/>
          <p:nvPr/>
        </p:nvPicPr>
        <p:blipFill>
          <a:blip r:embed="rId5"/>
          <a:stretch/>
        </p:blipFill>
        <p:spPr>
          <a:xfrm>
            <a:off x="5921855" y="788820"/>
            <a:ext cx="5834332" cy="5720134"/>
          </a:xfrm>
          <a:prstGeom prst="rect">
            <a:avLst/>
          </a:prstGeom>
          <a:noFill/>
          <a:ln w="0">
            <a:noFill/>
          </a:ln>
        </p:spPr>
      </p:pic>
      <p:pic>
        <p:nvPicPr>
          <p:cNvPr id="4" name="Immagine 3">
            <a:extLst>
              <a:ext uri="{FF2B5EF4-FFF2-40B4-BE49-F238E27FC236}">
                <a16:creationId xmlns:a16="http://schemas.microsoft.com/office/drawing/2014/main" id="{FFCBC357-B925-0351-D3F5-27F7BDC40077}"/>
              </a:ext>
            </a:extLst>
          </p:cNvPr>
          <p:cNvPicPr/>
          <p:nvPr/>
        </p:nvPicPr>
        <p:blipFill>
          <a:blip r:embed="rId6"/>
          <a:stretch/>
        </p:blipFill>
        <p:spPr>
          <a:xfrm>
            <a:off x="96293" y="807911"/>
            <a:ext cx="5727239" cy="5720135"/>
          </a:xfrm>
          <a:prstGeom prst="rect">
            <a:avLst/>
          </a:prstGeom>
          <a:noFill/>
          <a:ln w="0">
            <a:noFill/>
          </a:ln>
        </p:spPr>
      </p:pic>
    </p:spTree>
    <p:extLst>
      <p:ext uri="{BB962C8B-B14F-4D97-AF65-F5344CB8AC3E}">
        <p14:creationId xmlns:p14="http://schemas.microsoft.com/office/powerpoint/2010/main" val="198341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465E-8881-B622-77CF-9025DB4750FB}"/>
            </a:ext>
          </a:extLst>
        </p:cNvPr>
        <p:cNvGrpSpPr/>
        <p:nvPr/>
      </p:nvGrpSpPr>
      <p:grpSpPr>
        <a:xfrm>
          <a:off x="0" y="0"/>
          <a:ext cx="0" cy="0"/>
          <a:chOff x="0" y="0"/>
          <a:chExt cx="0" cy="0"/>
        </a:xfrm>
      </p:grpSpPr>
      <p:sp>
        <p:nvSpPr>
          <p:cNvPr id="46" name="Rettangolo 3">
            <a:extLst>
              <a:ext uri="{FF2B5EF4-FFF2-40B4-BE49-F238E27FC236}">
                <a16:creationId xmlns:a16="http://schemas.microsoft.com/office/drawing/2014/main" id="{A0B000BE-BD48-8207-E8A5-D7B3201F6692}"/>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5" name="CasellaDiTesto 6">
            <a:extLst>
              <a:ext uri="{FF2B5EF4-FFF2-40B4-BE49-F238E27FC236}">
                <a16:creationId xmlns:a16="http://schemas.microsoft.com/office/drawing/2014/main" id="{70DB5D6E-5D12-3F52-6EE8-E738B4F13898}"/>
              </a:ext>
            </a:extLst>
          </p:cNvPr>
          <p:cNvSpPr txBox="1"/>
          <p:nvPr/>
        </p:nvSpPr>
        <p:spPr>
          <a:xfrm>
            <a:off x="194617" y="73965"/>
            <a:ext cx="3280104"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Introduction</a:t>
            </a:r>
            <a:endParaRPr lang="it-IT" sz="2400" dirty="0">
              <a:solidFill>
                <a:schemeClr val="bg1">
                  <a:lumMod val="95000"/>
                </a:schemeClr>
              </a:solidFill>
            </a:endParaRPr>
          </a:p>
        </p:txBody>
      </p:sp>
      <p:pic>
        <p:nvPicPr>
          <p:cNvPr id="14" name="Picture 13">
            <a:extLst>
              <a:ext uri="{FF2B5EF4-FFF2-40B4-BE49-F238E27FC236}">
                <a16:creationId xmlns:a16="http://schemas.microsoft.com/office/drawing/2014/main" id="{A40CE65F-C4D7-952C-DA7F-26DDA25AB8F8}"/>
              </a:ext>
            </a:extLst>
          </p:cNvPr>
          <p:cNvPicPr>
            <a:picLocks noChangeAspect="1"/>
          </p:cNvPicPr>
          <p:nvPr/>
        </p:nvPicPr>
        <p:blipFill>
          <a:blip r:embed="rId2"/>
          <a:stretch>
            <a:fillRect/>
          </a:stretch>
        </p:blipFill>
        <p:spPr>
          <a:xfrm>
            <a:off x="5949696" y="1568586"/>
            <a:ext cx="3419879" cy="3720828"/>
          </a:xfrm>
          <a:prstGeom prst="rect">
            <a:avLst/>
          </a:prstGeom>
        </p:spPr>
      </p:pic>
      <p:cxnSp>
        <p:nvCxnSpPr>
          <p:cNvPr id="20" name="Straight Connector 19">
            <a:extLst>
              <a:ext uri="{FF2B5EF4-FFF2-40B4-BE49-F238E27FC236}">
                <a16:creationId xmlns:a16="http://schemas.microsoft.com/office/drawing/2014/main" id="{A2EDB626-1A20-DC8A-8791-14F7B75066B1}"/>
              </a:ext>
            </a:extLst>
          </p:cNvPr>
          <p:cNvCxnSpPr>
            <a:cxnSpLocks/>
          </p:cNvCxnSpPr>
          <p:nvPr/>
        </p:nvCxnSpPr>
        <p:spPr>
          <a:xfrm>
            <a:off x="8221389" y="2089967"/>
            <a:ext cx="871011" cy="0"/>
          </a:xfrm>
          <a:prstGeom prst="line">
            <a:avLst/>
          </a:prstGeom>
        </p:spPr>
        <p:style>
          <a:lnRef idx="2">
            <a:schemeClr val="dk1"/>
          </a:lnRef>
          <a:fillRef idx="0">
            <a:schemeClr val="dk1"/>
          </a:fillRef>
          <a:effectRef idx="1">
            <a:schemeClr val="dk1"/>
          </a:effectRef>
          <a:fontRef idx="minor">
            <a:schemeClr val="tx1"/>
          </a:fontRef>
        </p:style>
      </p:cxnSp>
      <p:sp>
        <p:nvSpPr>
          <p:cNvPr id="12" name="Oval 11">
            <a:extLst>
              <a:ext uri="{FF2B5EF4-FFF2-40B4-BE49-F238E27FC236}">
                <a16:creationId xmlns:a16="http://schemas.microsoft.com/office/drawing/2014/main" id="{6D5CD35C-0B48-D9AA-E103-6D99D19FA248}"/>
              </a:ext>
            </a:extLst>
          </p:cNvPr>
          <p:cNvSpPr/>
          <p:nvPr/>
        </p:nvSpPr>
        <p:spPr>
          <a:xfrm>
            <a:off x="8161271" y="2038993"/>
            <a:ext cx="120236" cy="120236"/>
          </a:xfrm>
          <a:prstGeom prst="ellipse">
            <a:avLst/>
          </a:prstGeom>
          <a:solidFill>
            <a:srgbClr val="0E3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Straight Connector 21">
            <a:extLst>
              <a:ext uri="{FF2B5EF4-FFF2-40B4-BE49-F238E27FC236}">
                <a16:creationId xmlns:a16="http://schemas.microsoft.com/office/drawing/2014/main" id="{BDB1ABC6-46D1-2E36-D388-FAB44C402200}"/>
              </a:ext>
            </a:extLst>
          </p:cNvPr>
          <p:cNvCxnSpPr>
            <a:cxnSpLocks/>
          </p:cNvCxnSpPr>
          <p:nvPr/>
        </p:nvCxnSpPr>
        <p:spPr>
          <a:xfrm>
            <a:off x="7835627" y="3294879"/>
            <a:ext cx="1698528" cy="0"/>
          </a:xfrm>
          <a:prstGeom prst="line">
            <a:avLst/>
          </a:prstGeom>
        </p:spPr>
        <p:style>
          <a:lnRef idx="2">
            <a:schemeClr val="dk1"/>
          </a:lnRef>
          <a:fillRef idx="0">
            <a:schemeClr val="dk1"/>
          </a:fillRef>
          <a:effectRef idx="1">
            <a:schemeClr val="dk1"/>
          </a:effectRef>
          <a:fontRef idx="minor">
            <a:schemeClr val="tx1"/>
          </a:fontRef>
        </p:style>
      </p:cxnSp>
      <p:sp>
        <p:nvSpPr>
          <p:cNvPr id="16" name="Oval 15">
            <a:extLst>
              <a:ext uri="{FF2B5EF4-FFF2-40B4-BE49-F238E27FC236}">
                <a16:creationId xmlns:a16="http://schemas.microsoft.com/office/drawing/2014/main" id="{927B8B15-7566-6258-6C57-19B507E85F11}"/>
              </a:ext>
            </a:extLst>
          </p:cNvPr>
          <p:cNvSpPr/>
          <p:nvPr/>
        </p:nvSpPr>
        <p:spPr>
          <a:xfrm>
            <a:off x="7789796" y="3239143"/>
            <a:ext cx="120236" cy="120236"/>
          </a:xfrm>
          <a:prstGeom prst="ellipse">
            <a:avLst/>
          </a:prstGeom>
          <a:solidFill>
            <a:srgbClr val="0E3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16">
            <a:extLst>
              <a:ext uri="{FF2B5EF4-FFF2-40B4-BE49-F238E27FC236}">
                <a16:creationId xmlns:a16="http://schemas.microsoft.com/office/drawing/2014/main" id="{4910ED65-7D67-5BC7-0AFD-C86A286576C2}"/>
              </a:ext>
            </a:extLst>
          </p:cNvPr>
          <p:cNvSpPr txBox="1"/>
          <p:nvPr/>
        </p:nvSpPr>
        <p:spPr>
          <a:xfrm>
            <a:off x="9133474" y="1658316"/>
            <a:ext cx="2058783" cy="861774"/>
          </a:xfrm>
          <a:prstGeom prst="rect">
            <a:avLst/>
          </a:prstGeom>
          <a:noFill/>
        </p:spPr>
        <p:txBody>
          <a:bodyPr wrap="square" rtlCol="0">
            <a:spAutoFit/>
          </a:bodyPr>
          <a:lstStyle/>
          <a:p>
            <a:r>
              <a:rPr lang="it-IT" sz="1400" b="1" i="0" dirty="0">
                <a:solidFill>
                  <a:srgbClr val="0E3324"/>
                </a:solidFill>
                <a:effectLst/>
                <a:latin typeface="CMU Serif" panose="02000603000000000000" pitchFamily="2" charset="0"/>
                <a:ea typeface="CMU Serif" panose="02000603000000000000" pitchFamily="2" charset="0"/>
                <a:cs typeface="CMU Serif" panose="02000603000000000000" pitchFamily="2" charset="0"/>
              </a:rPr>
              <a:t>AURONZO DI CADORE</a:t>
            </a:r>
            <a:r>
              <a:rPr lang="it-IT" sz="1400" i="0" dirty="0">
                <a:solidFill>
                  <a:srgbClr val="0E3324"/>
                </a:solidFill>
                <a:effectLst/>
                <a:latin typeface="CMU Serif" panose="02000603000000000000" pitchFamily="2" charset="0"/>
                <a:ea typeface="CMU Serif" panose="02000603000000000000" pitchFamily="2" charset="0"/>
                <a:cs typeface="CMU Serif" panose="02000603000000000000" pitchFamily="2" charset="0"/>
              </a:rPr>
              <a:t> </a:t>
            </a:r>
          </a:p>
          <a:p>
            <a:r>
              <a:rPr lang="it-IT" sz="1200" i="0" dirty="0">
                <a:effectLst/>
                <a:latin typeface="CMU Serif" panose="02000603000000000000" pitchFamily="2" charset="0"/>
                <a:ea typeface="CMU Serif" panose="02000603000000000000" pitchFamily="2" charset="0"/>
                <a:cs typeface="CMU Serif" panose="02000603000000000000" pitchFamily="2" charset="0"/>
              </a:rPr>
              <a:t>Lat: 46°33’33’’ N</a:t>
            </a:r>
          </a:p>
          <a:p>
            <a:r>
              <a:rPr lang="it-IT" sz="1200" dirty="0">
                <a:latin typeface="CMU Serif" panose="02000603000000000000" pitchFamily="2" charset="0"/>
                <a:ea typeface="CMU Serif" panose="02000603000000000000" pitchFamily="2" charset="0"/>
                <a:cs typeface="CMU Serif" panose="02000603000000000000" pitchFamily="2" charset="0"/>
              </a:rPr>
              <a:t>Lon: 12°25’28’’ E</a:t>
            </a:r>
          </a:p>
          <a:p>
            <a:r>
              <a:rPr lang="it-IT" sz="1200" dirty="0">
                <a:latin typeface="CMU Serif" panose="02000603000000000000" pitchFamily="2" charset="0"/>
                <a:ea typeface="CMU Serif" panose="02000603000000000000" pitchFamily="2" charset="0"/>
                <a:cs typeface="CMU Serif" panose="02000603000000000000" pitchFamily="2" charset="0"/>
              </a:rPr>
              <a:t>Alt over see level: 849 m </a:t>
            </a:r>
          </a:p>
        </p:txBody>
      </p:sp>
      <p:sp>
        <p:nvSpPr>
          <p:cNvPr id="26" name="CasellaDiTesto 16">
            <a:extLst>
              <a:ext uri="{FF2B5EF4-FFF2-40B4-BE49-F238E27FC236}">
                <a16:creationId xmlns:a16="http://schemas.microsoft.com/office/drawing/2014/main" id="{31B39B55-8B3E-DCD8-A115-E3E6EFF95C20}"/>
              </a:ext>
            </a:extLst>
          </p:cNvPr>
          <p:cNvSpPr txBox="1"/>
          <p:nvPr/>
        </p:nvSpPr>
        <p:spPr>
          <a:xfrm>
            <a:off x="9565249" y="2868374"/>
            <a:ext cx="2058784" cy="861774"/>
          </a:xfrm>
          <a:prstGeom prst="rect">
            <a:avLst/>
          </a:prstGeom>
          <a:noFill/>
        </p:spPr>
        <p:txBody>
          <a:bodyPr wrap="square" rtlCol="0">
            <a:spAutoFit/>
          </a:bodyPr>
          <a:lstStyle/>
          <a:p>
            <a:r>
              <a:rPr lang="it-IT" sz="1400" b="1" dirty="0">
                <a:solidFill>
                  <a:srgbClr val="0E3324"/>
                </a:solidFill>
                <a:latin typeface="CMU Serif" panose="02000603000000000000" pitchFamily="2" charset="0"/>
                <a:ea typeface="CMU Serif" panose="02000603000000000000" pitchFamily="2" charset="0"/>
                <a:cs typeface="CMU Serif" panose="02000603000000000000" pitchFamily="2" charset="0"/>
              </a:rPr>
              <a:t>CASTELFRANCO VENETO</a:t>
            </a:r>
            <a:endParaRPr lang="it-IT" sz="1400" i="0" dirty="0">
              <a:solidFill>
                <a:srgbClr val="0E3324"/>
              </a:solidFill>
              <a:effectLst/>
              <a:latin typeface="CMU Serif" panose="02000603000000000000" pitchFamily="2" charset="0"/>
              <a:ea typeface="CMU Serif" panose="02000603000000000000" pitchFamily="2" charset="0"/>
              <a:cs typeface="CMU Serif" panose="02000603000000000000" pitchFamily="2" charset="0"/>
            </a:endParaRPr>
          </a:p>
          <a:p>
            <a:r>
              <a:rPr lang="it-IT" sz="1200" i="0" dirty="0">
                <a:effectLst/>
                <a:latin typeface="CMU Serif" panose="02000603000000000000" pitchFamily="2" charset="0"/>
                <a:ea typeface="CMU Serif" panose="02000603000000000000" pitchFamily="2" charset="0"/>
                <a:cs typeface="CMU Serif" panose="02000603000000000000" pitchFamily="2" charset="0"/>
              </a:rPr>
              <a:t>Lat: 45°40’00’’ N</a:t>
            </a:r>
          </a:p>
          <a:p>
            <a:r>
              <a:rPr lang="it-IT" sz="1200" dirty="0">
                <a:latin typeface="CMU Serif" panose="02000603000000000000" pitchFamily="2" charset="0"/>
                <a:ea typeface="CMU Serif" panose="02000603000000000000" pitchFamily="2" charset="0"/>
                <a:cs typeface="CMU Serif" panose="02000603000000000000" pitchFamily="2" charset="0"/>
              </a:rPr>
              <a:t>Lon: 11°55’00’’ E</a:t>
            </a:r>
          </a:p>
          <a:p>
            <a:r>
              <a:rPr lang="it-IT" sz="1200" dirty="0">
                <a:latin typeface="CMU Serif" panose="02000603000000000000" pitchFamily="2" charset="0"/>
                <a:ea typeface="CMU Serif" panose="02000603000000000000" pitchFamily="2" charset="0"/>
                <a:cs typeface="CMU Serif" panose="02000603000000000000" pitchFamily="2" charset="0"/>
              </a:rPr>
              <a:t>Alt over see level: 49 m </a:t>
            </a:r>
          </a:p>
        </p:txBody>
      </p:sp>
      <p:cxnSp>
        <p:nvCxnSpPr>
          <p:cNvPr id="28" name="Straight Connector 27">
            <a:extLst>
              <a:ext uri="{FF2B5EF4-FFF2-40B4-BE49-F238E27FC236}">
                <a16:creationId xmlns:a16="http://schemas.microsoft.com/office/drawing/2014/main" id="{45A28D5B-8A0B-D963-AC5D-5007716AC0A5}"/>
              </a:ext>
            </a:extLst>
          </p:cNvPr>
          <p:cNvCxnSpPr>
            <a:cxnSpLocks/>
          </p:cNvCxnSpPr>
          <p:nvPr/>
        </p:nvCxnSpPr>
        <p:spPr>
          <a:xfrm>
            <a:off x="9544541" y="2946125"/>
            <a:ext cx="0" cy="71669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205A7DE7-3CD1-F81C-2C75-C03EE63719FD}"/>
              </a:ext>
            </a:extLst>
          </p:cNvPr>
          <p:cNvCxnSpPr>
            <a:cxnSpLocks/>
          </p:cNvCxnSpPr>
          <p:nvPr/>
        </p:nvCxnSpPr>
        <p:spPr>
          <a:xfrm>
            <a:off x="9092400" y="1720149"/>
            <a:ext cx="0" cy="716695"/>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BCBAF8AA-2B6E-F2BB-D89E-2523625EFA14}"/>
              </a:ext>
            </a:extLst>
          </p:cNvPr>
          <p:cNvCxnSpPr>
            <a:cxnSpLocks/>
          </p:cNvCxnSpPr>
          <p:nvPr/>
        </p:nvCxnSpPr>
        <p:spPr>
          <a:xfrm flipV="1">
            <a:off x="8419727" y="4974105"/>
            <a:ext cx="611508" cy="1"/>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28CD5C00-ADC9-D639-A30F-35A2E6BE4DBA}"/>
              </a:ext>
            </a:extLst>
          </p:cNvPr>
          <p:cNvCxnSpPr>
            <a:cxnSpLocks/>
          </p:cNvCxnSpPr>
          <p:nvPr/>
        </p:nvCxnSpPr>
        <p:spPr>
          <a:xfrm>
            <a:off x="9040391" y="4617313"/>
            <a:ext cx="0" cy="716695"/>
          </a:xfrm>
          <a:prstGeom prst="line">
            <a:avLst/>
          </a:prstGeom>
        </p:spPr>
        <p:style>
          <a:lnRef idx="2">
            <a:schemeClr val="dk1"/>
          </a:lnRef>
          <a:fillRef idx="0">
            <a:schemeClr val="dk1"/>
          </a:fillRef>
          <a:effectRef idx="1">
            <a:schemeClr val="dk1"/>
          </a:effectRef>
          <a:fontRef idx="minor">
            <a:schemeClr val="tx1"/>
          </a:fontRef>
        </p:style>
      </p:cxnSp>
      <p:sp>
        <p:nvSpPr>
          <p:cNvPr id="35" name="CasellaDiTesto 16">
            <a:extLst>
              <a:ext uri="{FF2B5EF4-FFF2-40B4-BE49-F238E27FC236}">
                <a16:creationId xmlns:a16="http://schemas.microsoft.com/office/drawing/2014/main" id="{99E958C5-C3C9-7A44-0C50-6F6E229C02EE}"/>
              </a:ext>
            </a:extLst>
          </p:cNvPr>
          <p:cNvSpPr txBox="1"/>
          <p:nvPr/>
        </p:nvSpPr>
        <p:spPr>
          <a:xfrm>
            <a:off x="9040390" y="4544773"/>
            <a:ext cx="1698528" cy="861774"/>
          </a:xfrm>
          <a:prstGeom prst="rect">
            <a:avLst/>
          </a:prstGeom>
          <a:noFill/>
        </p:spPr>
        <p:txBody>
          <a:bodyPr wrap="square" rtlCol="0">
            <a:spAutoFit/>
          </a:bodyPr>
          <a:lstStyle/>
          <a:p>
            <a:r>
              <a:rPr lang="it-IT" sz="1400" b="1" dirty="0">
                <a:solidFill>
                  <a:srgbClr val="0C442F"/>
                </a:solidFill>
                <a:latin typeface="CMU Serif" panose="02000603000000000000" pitchFamily="2" charset="0"/>
                <a:ea typeface="CMU Serif" panose="02000603000000000000" pitchFamily="2" charset="0"/>
                <a:cs typeface="CMU Serif" panose="02000603000000000000" pitchFamily="2" charset="0"/>
              </a:rPr>
              <a:t>PORTO TOLLE</a:t>
            </a:r>
            <a:endParaRPr lang="it-IT" sz="1400" i="0" dirty="0">
              <a:solidFill>
                <a:srgbClr val="0C442F"/>
              </a:solidFill>
              <a:effectLst/>
              <a:latin typeface="CMU Serif" panose="02000603000000000000" pitchFamily="2" charset="0"/>
              <a:ea typeface="CMU Serif" panose="02000603000000000000" pitchFamily="2" charset="0"/>
              <a:cs typeface="CMU Serif" panose="02000603000000000000" pitchFamily="2" charset="0"/>
            </a:endParaRPr>
          </a:p>
          <a:p>
            <a:r>
              <a:rPr lang="it-IT" sz="1200" i="0" dirty="0">
                <a:effectLst/>
                <a:latin typeface="CMU Serif" panose="02000603000000000000" pitchFamily="2" charset="0"/>
                <a:ea typeface="CMU Serif" panose="02000603000000000000" pitchFamily="2" charset="0"/>
                <a:cs typeface="CMU Serif" panose="02000603000000000000" pitchFamily="2" charset="0"/>
              </a:rPr>
              <a:t>Lat: 44°56’58’’ N</a:t>
            </a:r>
          </a:p>
          <a:p>
            <a:r>
              <a:rPr lang="it-IT" sz="1200" dirty="0">
                <a:latin typeface="CMU Serif" panose="02000603000000000000" pitchFamily="2" charset="0"/>
                <a:ea typeface="CMU Serif" panose="02000603000000000000" pitchFamily="2" charset="0"/>
                <a:cs typeface="CMU Serif" panose="02000603000000000000" pitchFamily="2" charset="0"/>
              </a:rPr>
              <a:t>Lon: 12°19’28’’ E</a:t>
            </a:r>
          </a:p>
          <a:p>
            <a:r>
              <a:rPr lang="it-IT" sz="1200" dirty="0">
                <a:latin typeface="CMU Serif" panose="02000603000000000000" pitchFamily="2" charset="0"/>
                <a:ea typeface="CMU Serif" panose="02000603000000000000" pitchFamily="2" charset="0"/>
                <a:cs typeface="CMU Serif" panose="02000603000000000000" pitchFamily="2" charset="0"/>
              </a:rPr>
              <a:t>Alt over see level: -3 m </a:t>
            </a:r>
          </a:p>
        </p:txBody>
      </p:sp>
      <p:sp>
        <p:nvSpPr>
          <p:cNvPr id="36" name="CasellaDiTesto 16">
            <a:extLst>
              <a:ext uri="{FF2B5EF4-FFF2-40B4-BE49-F238E27FC236}">
                <a16:creationId xmlns:a16="http://schemas.microsoft.com/office/drawing/2014/main" id="{1C994B4A-21C5-5AA8-20A5-2B18AA189BC0}"/>
              </a:ext>
            </a:extLst>
          </p:cNvPr>
          <p:cNvSpPr txBox="1"/>
          <p:nvPr/>
        </p:nvSpPr>
        <p:spPr>
          <a:xfrm>
            <a:off x="5065242" y="4880824"/>
            <a:ext cx="1713386" cy="861774"/>
          </a:xfrm>
          <a:prstGeom prst="rect">
            <a:avLst/>
          </a:prstGeom>
          <a:noFill/>
        </p:spPr>
        <p:txBody>
          <a:bodyPr wrap="square" rtlCol="0">
            <a:spAutoFit/>
          </a:bodyPr>
          <a:lstStyle/>
          <a:p>
            <a:pPr algn="r"/>
            <a:r>
              <a:rPr lang="it-IT" sz="1400" b="1" dirty="0">
                <a:solidFill>
                  <a:srgbClr val="105441"/>
                </a:solidFill>
                <a:latin typeface="CMU Serif" panose="02000603000000000000" pitchFamily="2" charset="0"/>
                <a:ea typeface="CMU Serif" panose="02000603000000000000" pitchFamily="2" charset="0"/>
                <a:cs typeface="CMU Serif" panose="02000603000000000000" pitchFamily="2" charset="0"/>
              </a:rPr>
              <a:t>ROVERCHIARA</a:t>
            </a:r>
            <a:endParaRPr lang="it-IT" sz="1400" i="0" dirty="0">
              <a:solidFill>
                <a:srgbClr val="105441"/>
              </a:solidFill>
              <a:effectLst/>
              <a:latin typeface="CMU Serif" panose="02000603000000000000" pitchFamily="2" charset="0"/>
              <a:ea typeface="CMU Serif" panose="02000603000000000000" pitchFamily="2" charset="0"/>
              <a:cs typeface="CMU Serif" panose="02000603000000000000" pitchFamily="2" charset="0"/>
            </a:endParaRPr>
          </a:p>
          <a:p>
            <a:pPr algn="r"/>
            <a:r>
              <a:rPr lang="it-IT" sz="1200" i="0" dirty="0">
                <a:effectLst/>
                <a:latin typeface="CMU Serif" panose="02000603000000000000" pitchFamily="2" charset="0"/>
                <a:ea typeface="CMU Serif" panose="02000603000000000000" pitchFamily="2" charset="0"/>
                <a:cs typeface="CMU Serif" panose="02000603000000000000" pitchFamily="2" charset="0"/>
              </a:rPr>
              <a:t>Lat: 45°16’10’’ N</a:t>
            </a:r>
          </a:p>
          <a:p>
            <a:pPr algn="r"/>
            <a:r>
              <a:rPr lang="it-IT" sz="1200" dirty="0">
                <a:latin typeface="CMU Serif" panose="02000603000000000000" pitchFamily="2" charset="0"/>
                <a:ea typeface="CMU Serif" panose="02000603000000000000" pitchFamily="2" charset="0"/>
                <a:cs typeface="CMU Serif" panose="02000603000000000000" pitchFamily="2" charset="0"/>
              </a:rPr>
              <a:t>Lon: 11°14’41’’ E</a:t>
            </a:r>
          </a:p>
          <a:p>
            <a:pPr algn="r"/>
            <a:r>
              <a:rPr lang="it-IT" sz="1200" dirty="0">
                <a:latin typeface="CMU Serif" panose="02000603000000000000" pitchFamily="2" charset="0"/>
                <a:ea typeface="CMU Serif" panose="02000603000000000000" pitchFamily="2" charset="0"/>
                <a:cs typeface="CMU Serif" panose="02000603000000000000" pitchFamily="2" charset="0"/>
              </a:rPr>
              <a:t>Alt over see level: 17 m </a:t>
            </a:r>
          </a:p>
        </p:txBody>
      </p:sp>
      <p:sp>
        <p:nvSpPr>
          <p:cNvPr id="18" name="Oval 17">
            <a:extLst>
              <a:ext uri="{FF2B5EF4-FFF2-40B4-BE49-F238E27FC236}">
                <a16:creationId xmlns:a16="http://schemas.microsoft.com/office/drawing/2014/main" id="{C2358872-FA6B-7BBB-FAB1-B37B01C29B92}"/>
              </a:ext>
            </a:extLst>
          </p:cNvPr>
          <p:cNvSpPr/>
          <p:nvPr/>
        </p:nvSpPr>
        <p:spPr>
          <a:xfrm>
            <a:off x="8358562" y="4915543"/>
            <a:ext cx="120236" cy="120236"/>
          </a:xfrm>
          <a:prstGeom prst="ellipse">
            <a:avLst/>
          </a:prstGeom>
          <a:solidFill>
            <a:srgbClr val="0E3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D75F04D2-6A37-BDE9-1606-08A78D1A1405}"/>
              </a:ext>
            </a:extLst>
          </p:cNvPr>
          <p:cNvCxnSpPr>
            <a:cxnSpLocks/>
          </p:cNvCxnSpPr>
          <p:nvPr/>
        </p:nvCxnSpPr>
        <p:spPr>
          <a:xfrm>
            <a:off x="6769484" y="4484401"/>
            <a:ext cx="0" cy="1258197"/>
          </a:xfrm>
          <a:prstGeom prst="line">
            <a:avLst/>
          </a:prstGeom>
        </p:spPr>
        <p:style>
          <a:lnRef idx="2">
            <a:schemeClr val="dk1"/>
          </a:lnRef>
          <a:fillRef idx="0">
            <a:schemeClr val="dk1"/>
          </a:fillRef>
          <a:effectRef idx="1">
            <a:schemeClr val="dk1"/>
          </a:effectRef>
          <a:fontRef idx="minor">
            <a:schemeClr val="tx1"/>
          </a:fontRef>
        </p:style>
      </p:cxnSp>
      <p:sp>
        <p:nvSpPr>
          <p:cNvPr id="17" name="Oval 16">
            <a:extLst>
              <a:ext uri="{FF2B5EF4-FFF2-40B4-BE49-F238E27FC236}">
                <a16:creationId xmlns:a16="http://schemas.microsoft.com/office/drawing/2014/main" id="{3E437C76-FD89-CE5F-5CF7-CE6CB14D64D1}"/>
              </a:ext>
            </a:extLst>
          </p:cNvPr>
          <p:cNvSpPr/>
          <p:nvPr/>
        </p:nvSpPr>
        <p:spPr>
          <a:xfrm>
            <a:off x="6718510" y="4429768"/>
            <a:ext cx="120236" cy="120236"/>
          </a:xfrm>
          <a:prstGeom prst="ellipse">
            <a:avLst/>
          </a:prstGeom>
          <a:solidFill>
            <a:srgbClr val="0E33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CasellaDiTesto 7">
            <a:extLst>
              <a:ext uri="{FF2B5EF4-FFF2-40B4-BE49-F238E27FC236}">
                <a16:creationId xmlns:a16="http://schemas.microsoft.com/office/drawing/2014/main" id="{DDDA161D-60FF-842B-F1B4-E18B2E391A69}"/>
              </a:ext>
            </a:extLst>
          </p:cNvPr>
          <p:cNvSpPr txBox="1"/>
          <p:nvPr/>
        </p:nvSpPr>
        <p:spPr>
          <a:xfrm>
            <a:off x="1147772" y="1351508"/>
            <a:ext cx="3689486" cy="4154984"/>
          </a:xfrm>
          <a:prstGeom prst="rect">
            <a:avLst/>
          </a:prstGeom>
          <a:noFill/>
        </p:spPr>
        <p:txBody>
          <a:bodyPr wrap="square" rtlCol="0">
            <a:spAutoFit/>
          </a:bodyPr>
          <a:lstStyle/>
          <a:p>
            <a:r>
              <a:rPr lang="en-US" sz="2400" b="1" dirty="0">
                <a:solidFill>
                  <a:schemeClr val="tx1">
                    <a:lumMod val="85000"/>
                    <a:lumOff val="15000"/>
                  </a:schemeClr>
                </a:solidFill>
                <a:latin typeface="CMU Serif" panose="02000603000000000000"/>
              </a:rPr>
              <a:t>This project analyzes </a:t>
            </a:r>
            <a:r>
              <a:rPr lang="en-US" sz="2400" b="1" dirty="0">
                <a:solidFill>
                  <a:srgbClr val="105441"/>
                </a:solidFill>
                <a:latin typeface="CMU Serif" panose="02000603000000000000"/>
              </a:rPr>
              <a:t>ARPAV</a:t>
            </a:r>
            <a:r>
              <a:rPr lang="en-US" sz="2400" b="1" dirty="0">
                <a:solidFill>
                  <a:schemeClr val="tx1">
                    <a:lumMod val="85000"/>
                    <a:lumOff val="15000"/>
                  </a:schemeClr>
                </a:solidFill>
                <a:latin typeface="CMU Serif" panose="02000603000000000000"/>
              </a:rPr>
              <a:t>’s temperature data from four distinct stations across the Veneto region. </a:t>
            </a:r>
          </a:p>
          <a:p>
            <a:endParaRPr lang="en-US" sz="2400" b="1" dirty="0">
              <a:solidFill>
                <a:schemeClr val="tx1">
                  <a:lumMod val="85000"/>
                  <a:lumOff val="15000"/>
                </a:schemeClr>
              </a:solidFill>
              <a:latin typeface="CMU Serif" panose="02000603000000000000"/>
            </a:endParaRPr>
          </a:p>
          <a:p>
            <a:r>
              <a:rPr lang="en-US" sz="2400" b="1" dirty="0">
                <a:solidFill>
                  <a:schemeClr val="tx1">
                    <a:lumMod val="85000"/>
                    <a:lumOff val="15000"/>
                  </a:schemeClr>
                </a:solidFill>
                <a:latin typeface="CMU Serif" panose="02000603000000000000"/>
              </a:rPr>
              <a:t>Our analysis is based on </a:t>
            </a:r>
            <a:r>
              <a:rPr lang="en-US" sz="2400" b="1" dirty="0">
                <a:solidFill>
                  <a:schemeClr val="tx2">
                    <a:lumMod val="75000"/>
                    <a:lumOff val="25000"/>
                  </a:schemeClr>
                </a:solidFill>
                <a:latin typeface="CMU Serif" panose="02000603000000000000"/>
              </a:rPr>
              <a:t>Bayesian regression</a:t>
            </a:r>
            <a:r>
              <a:rPr lang="en-US" sz="2400" b="1" dirty="0">
                <a:solidFill>
                  <a:schemeClr val="tx1">
                    <a:lumMod val="85000"/>
                    <a:lumOff val="15000"/>
                  </a:schemeClr>
                </a:solidFill>
                <a:latin typeface="CMU Serif" panose="02000603000000000000"/>
              </a:rPr>
              <a:t> to uncover historical trends and an </a:t>
            </a:r>
            <a:r>
              <a:rPr lang="en-US" sz="2400" b="1" dirty="0">
                <a:solidFill>
                  <a:srgbClr val="9B0014"/>
                </a:solidFill>
                <a:latin typeface="CMU Serif" panose="02000603000000000000"/>
              </a:rPr>
              <a:t>ARIMA </a:t>
            </a:r>
            <a:r>
              <a:rPr lang="en-US" sz="2400" b="1" dirty="0">
                <a:solidFill>
                  <a:schemeClr val="bg2">
                    <a:lumMod val="10000"/>
                  </a:schemeClr>
                </a:solidFill>
                <a:latin typeface="CMU Serif" panose="02000603000000000000"/>
              </a:rPr>
              <a:t>based</a:t>
            </a:r>
            <a:r>
              <a:rPr lang="en-US" sz="2400" b="1" dirty="0">
                <a:solidFill>
                  <a:srgbClr val="9B0014"/>
                </a:solidFill>
                <a:latin typeface="CMU Serif" panose="02000603000000000000"/>
              </a:rPr>
              <a:t> forecasting</a:t>
            </a:r>
            <a:r>
              <a:rPr lang="en-US" sz="2400" b="1" dirty="0">
                <a:solidFill>
                  <a:schemeClr val="bg2">
                    <a:lumMod val="10000"/>
                  </a:schemeClr>
                </a:solidFill>
                <a:latin typeface="CMU Serif" panose="02000603000000000000"/>
              </a:rPr>
              <a:t> to predict future temperatures</a:t>
            </a:r>
            <a:endParaRPr lang="it-IT" sz="2000" dirty="0">
              <a:solidFill>
                <a:schemeClr val="bg2">
                  <a:lumMod val="10000"/>
                </a:schemeClr>
              </a:solidFill>
              <a:latin typeface="CMU Serif" panose="02000603000000000000"/>
              <a:ea typeface="CMU Serif" panose="02000603000000000000" pitchFamily="2" charset="0"/>
              <a:cs typeface="CMU Serif" panose="02000603000000000000" pitchFamily="2" charset="0"/>
            </a:endParaRPr>
          </a:p>
        </p:txBody>
      </p:sp>
      <p:sp>
        <p:nvSpPr>
          <p:cNvPr id="43" name="Rettangolo 5">
            <a:extLst>
              <a:ext uri="{FF2B5EF4-FFF2-40B4-BE49-F238E27FC236}">
                <a16:creationId xmlns:a16="http://schemas.microsoft.com/office/drawing/2014/main" id="{925F71A7-BB7E-A0D8-F500-1C8CEFD71A60}"/>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44" name="Picture 10" descr="Uni-Padua-IT - iGEM 2023">
            <a:extLst>
              <a:ext uri="{FF2B5EF4-FFF2-40B4-BE49-F238E27FC236}">
                <a16:creationId xmlns:a16="http://schemas.microsoft.com/office/drawing/2014/main" id="{BE80347B-9E52-1E3B-1F58-D582B20D1F19}"/>
              </a:ext>
            </a:extLst>
          </p:cNvPr>
          <p:cNvPicPr>
            <a:picLocks noChangeAspect="1" noChangeArrowheads="1"/>
          </p:cNvPicPr>
          <p:nvPr/>
        </p:nvPicPr>
        <p:blipFill rotWithShape="1">
          <a:blip r:embed="rId3">
            <a:alphaModFix amt="19000"/>
            <a:duotone>
              <a:prstClr val="black"/>
              <a:schemeClr val="accent1">
                <a:lumMod val="50000"/>
                <a:tint val="45000"/>
                <a:satMod val="400000"/>
              </a:schemeClr>
            </a:duotone>
            <a:extLst>
              <a:ext uri="{BEBA8EAE-BF5A-486C-A8C5-ECC9F3942E4B}">
                <a14:imgProps xmlns:a14="http://schemas.microsoft.com/office/drawing/2010/main">
                  <a14:imgLayer r:embed="rId4">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0"/>
            <a:ext cx="11059082" cy="609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83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8D9DC-EA05-196F-EAFC-3048D440FA0B}"/>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71AC4D0E-EAB0-E878-E361-16B3EF29ECAE}"/>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38D85905-23A7-8699-EBBA-80516F9FD5B0}"/>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437DFC3F-8608-0AF3-3165-6CB1EA87568C}"/>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asellaDiTesto 6">
                <a:extLst>
                  <a:ext uri="{FF2B5EF4-FFF2-40B4-BE49-F238E27FC236}">
                    <a16:creationId xmlns:a16="http://schemas.microsoft.com/office/drawing/2014/main" id="{B760A0E7-FB74-47D0-3A64-0C329A16AB47}"/>
                  </a:ext>
                </a:extLst>
              </p:cNvPr>
              <p:cNvSpPr txBox="1"/>
              <p:nvPr/>
            </p:nvSpPr>
            <p:spPr>
              <a:xfrm>
                <a:off x="194616" y="73965"/>
                <a:ext cx="6961558"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Posterior on </a:t>
                </a:r>
                <a14:m>
                  <m:oMath xmlns:m="http://schemas.openxmlformats.org/officeDocument/2006/math">
                    <m:r>
                      <a:rPr lang="it-IT" sz="2400" b="1" i="1" noProof="1" smtClean="0">
                        <a:solidFill>
                          <a:schemeClr val="bg1">
                            <a:lumMod val="95000"/>
                          </a:schemeClr>
                        </a:solidFill>
                        <a:latin typeface="Cambria Math" panose="02040503050406030204" pitchFamily="18" charset="0"/>
                        <a:ea typeface="CMU Serif" panose="02000603000000000000" pitchFamily="2" charset="0"/>
                        <a:cs typeface="CMU Serif" panose="02000603000000000000" pitchFamily="2" charset="0"/>
                      </a:rPr>
                      <m:t>𝒃</m:t>
                    </m:r>
                  </m:oMath>
                </a14:m>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 – normal or not normal?</a:t>
                </a:r>
                <a:endParaRPr lang="it-IT" sz="2400" noProof="1">
                  <a:solidFill>
                    <a:schemeClr val="bg1">
                      <a:lumMod val="95000"/>
                    </a:schemeClr>
                  </a:solidFill>
                </a:endParaRPr>
              </a:p>
            </p:txBody>
          </p:sp>
        </mc:Choice>
        <mc:Fallback xmlns="">
          <p:sp>
            <p:nvSpPr>
              <p:cNvPr id="13" name="CasellaDiTesto 6">
                <a:extLst>
                  <a:ext uri="{FF2B5EF4-FFF2-40B4-BE49-F238E27FC236}">
                    <a16:creationId xmlns:a16="http://schemas.microsoft.com/office/drawing/2014/main" id="{B760A0E7-FB74-47D0-3A64-0C329A16AB47}"/>
                  </a:ext>
                </a:extLst>
              </p:cNvPr>
              <p:cNvSpPr txBox="1">
                <a:spLocks noRot="1" noChangeAspect="1" noMove="1" noResize="1" noEditPoints="1" noAdjustHandles="1" noChangeArrowheads="1" noChangeShapeType="1" noTextEdit="1"/>
              </p:cNvSpPr>
              <p:nvPr/>
            </p:nvSpPr>
            <p:spPr>
              <a:xfrm>
                <a:off x="194616" y="73965"/>
                <a:ext cx="6961558" cy="461665"/>
              </a:xfrm>
              <a:prstGeom prst="rect">
                <a:avLst/>
              </a:prstGeom>
              <a:blipFill>
                <a:blip r:embed="rId4"/>
                <a:stretch>
                  <a:fillRect l="-1401" t="-11842" b="-27632"/>
                </a:stretch>
              </a:blipFill>
            </p:spPr>
            <p:txBody>
              <a:bodyPr/>
              <a:lstStyle/>
              <a:p>
                <a:r>
                  <a:rPr lang="it-IT">
                    <a:noFill/>
                  </a:rPr>
                  <a:t> </a:t>
                </a:r>
              </a:p>
            </p:txBody>
          </p:sp>
        </mc:Fallback>
      </mc:AlternateContent>
      <p:pic>
        <p:nvPicPr>
          <p:cNvPr id="5" name="Immagine 4" descr="Immagine che contiene testo, diagramma, linea, Diagramma&#10;&#10;Il contenuto generato dall'IA potrebbe non essere corretto.">
            <a:extLst>
              <a:ext uri="{FF2B5EF4-FFF2-40B4-BE49-F238E27FC236}">
                <a16:creationId xmlns:a16="http://schemas.microsoft.com/office/drawing/2014/main" id="{B966122E-CFCD-B653-C432-D0213ED95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349" y="677861"/>
            <a:ext cx="6052092" cy="6052092"/>
          </a:xfrm>
          <a:prstGeom prst="rect">
            <a:avLst/>
          </a:prstGeom>
        </p:spPr>
      </p:pic>
      <p:sp>
        <p:nvSpPr>
          <p:cNvPr id="2" name="CasellaDiTesto 5">
            <a:extLst>
              <a:ext uri="{FF2B5EF4-FFF2-40B4-BE49-F238E27FC236}">
                <a16:creationId xmlns:a16="http://schemas.microsoft.com/office/drawing/2014/main" id="{A4DDB2FB-A4F0-B24F-1082-3156E752BE62}"/>
              </a:ext>
            </a:extLst>
          </p:cNvPr>
          <p:cNvSpPr/>
          <p:nvPr/>
        </p:nvSpPr>
        <p:spPr>
          <a:xfrm>
            <a:off x="7156174" y="1459915"/>
            <a:ext cx="4476240" cy="164515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914400">
              <a:lnSpc>
                <a:spcPct val="100000"/>
              </a:lnSpc>
            </a:pPr>
            <a:r>
              <a:rPr lang="it-IT" sz="1800" b="1" u="none" strike="noStrike" dirty="0">
                <a:solidFill>
                  <a:schemeClr val="dk1"/>
                </a:solidFill>
                <a:uFillTx/>
                <a:latin typeface="CMU Serif"/>
              </a:rPr>
              <a:t>A gaussian </a:t>
            </a:r>
            <a:r>
              <a:rPr lang="it-IT" sz="1800" b="1" u="none" strike="noStrike" dirty="0" err="1">
                <a:solidFill>
                  <a:schemeClr val="dk1"/>
                </a:solidFill>
                <a:uFillTx/>
                <a:latin typeface="CMU Serif"/>
              </a:rPr>
              <a:t>inference</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problem</a:t>
            </a:r>
            <a:r>
              <a:rPr lang="it-IT" sz="1800" b="1" u="none" strike="noStrike" dirty="0">
                <a:solidFill>
                  <a:schemeClr val="dk1"/>
                </a:solidFill>
                <a:uFillTx/>
                <a:latin typeface="CMU Serif"/>
              </a:rPr>
              <a:t> with </a:t>
            </a:r>
            <a:r>
              <a:rPr lang="it-IT" sz="1800" b="1" u="none" strike="noStrike" dirty="0" err="1">
                <a:solidFill>
                  <a:schemeClr val="dk1"/>
                </a:solidFill>
                <a:uFillTx/>
                <a:latin typeface="CMU Serif"/>
              </a:rPr>
              <a:t>unknown</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variance</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doesn’t</a:t>
            </a:r>
            <a:r>
              <a:rPr lang="it-IT" sz="1800" b="1" u="none" strike="noStrike" dirty="0">
                <a:solidFill>
                  <a:schemeClr val="dk1"/>
                </a:solidFill>
                <a:uFillTx/>
                <a:latin typeface="CMU Serif"/>
              </a:rPr>
              <a:t> produce </a:t>
            </a:r>
            <a:r>
              <a:rPr lang="it-IT" sz="1800" b="1" u="none" strike="noStrike" dirty="0" err="1">
                <a:solidFill>
                  <a:schemeClr val="dk1"/>
                </a:solidFill>
                <a:uFillTx/>
                <a:latin typeface="CMU Serif"/>
              </a:rPr>
              <a:t>normal</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posteriors</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especially</a:t>
            </a:r>
            <a:r>
              <a:rPr lang="it-IT" sz="1800" b="1" u="none" strike="noStrike" dirty="0">
                <a:solidFill>
                  <a:schemeClr val="dk1"/>
                </a:solidFill>
                <a:uFillTx/>
                <a:latin typeface="CMU Serif"/>
              </a:rPr>
              <a:t> </a:t>
            </a:r>
            <a:r>
              <a:rPr lang="it-IT" sz="1800" b="1" u="none" strike="noStrike" dirty="0" err="1">
                <a:solidFill>
                  <a:schemeClr val="dk1"/>
                </a:solidFill>
                <a:uFillTx/>
                <a:latin typeface="CMU Serif"/>
              </a:rPr>
              <a:t>when</a:t>
            </a:r>
            <a:r>
              <a:rPr lang="it-IT" sz="1800" b="1" u="none" strike="noStrike" dirty="0">
                <a:solidFill>
                  <a:schemeClr val="dk1"/>
                </a:solidFill>
                <a:uFillTx/>
                <a:latin typeface="CMU Serif"/>
              </a:rPr>
              <a:t> the samples are </a:t>
            </a:r>
            <a:r>
              <a:rPr lang="it-IT" sz="1800" b="1" u="none" strike="noStrike" dirty="0" err="1">
                <a:solidFill>
                  <a:schemeClr val="dk1"/>
                </a:solidFill>
                <a:uFillTx/>
                <a:latin typeface="CMU Serif"/>
              </a:rPr>
              <a:t>few</a:t>
            </a:r>
            <a:r>
              <a:rPr lang="it-IT" sz="1800" b="1" u="none" strike="noStrike" dirty="0">
                <a:solidFill>
                  <a:schemeClr val="dk1"/>
                </a:solidFill>
                <a:uFillTx/>
                <a:latin typeface="CMU Serif"/>
              </a:rPr>
              <a:t>.</a:t>
            </a:r>
            <a:endParaRPr lang="en-US" sz="1800" b="0" u="none" strike="noStrike" dirty="0">
              <a:solidFill>
                <a:srgbClr val="000000"/>
              </a:solidFill>
              <a:uFillTx/>
              <a:latin typeface="Arial"/>
            </a:endParaRPr>
          </a:p>
          <a:p>
            <a:pPr algn="ctr" defTabSz="914400">
              <a:lnSpc>
                <a:spcPct val="100000"/>
              </a:lnSpc>
            </a:pPr>
            <a:endParaRPr lang="en-US" sz="1100" b="0" u="none" strike="noStrike" dirty="0">
              <a:solidFill>
                <a:srgbClr val="000000"/>
              </a:solidFill>
              <a:uFillTx/>
              <a:latin typeface="Arial"/>
            </a:endParaRPr>
          </a:p>
          <a:p>
            <a:pPr algn="ctr" defTabSz="914400">
              <a:lnSpc>
                <a:spcPct val="100000"/>
              </a:lnSpc>
            </a:pPr>
            <a:r>
              <a:rPr lang="en-US" sz="1800" b="1" u="none" strike="noStrike" dirty="0">
                <a:solidFill>
                  <a:schemeClr val="dk1"/>
                </a:solidFill>
                <a:uFillTx/>
                <a:latin typeface="CMU Serif"/>
              </a:rPr>
              <a:t>Instead, a </a:t>
            </a:r>
            <a:r>
              <a:rPr lang="en-US" sz="1800" b="1" i="1" u="none" strike="noStrike" dirty="0">
                <a:solidFill>
                  <a:schemeClr val="accent1"/>
                </a:solidFill>
                <a:uFillTx/>
                <a:latin typeface="CMU Serif"/>
              </a:rPr>
              <a:t>t-student</a:t>
            </a:r>
            <a:r>
              <a:rPr lang="en-US" sz="1800" b="1" u="none" strike="noStrike" dirty="0">
                <a:solidFill>
                  <a:schemeClr val="dk1"/>
                </a:solidFill>
                <a:uFillTx/>
                <a:latin typeface="CMU Serif"/>
              </a:rPr>
              <a:t>-like distribution comes up (although not precisely a t-student…)</a:t>
            </a:r>
            <a:endParaRPr lang="en-US" sz="1800" b="0" u="none" strike="noStrike" dirty="0">
              <a:solidFill>
                <a:srgbClr val="000000"/>
              </a:solidFill>
              <a:uFillTx/>
              <a:latin typeface="Aria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AAA84C4-3E64-764A-5517-57A0154CAE9F}"/>
                  </a:ext>
                </a:extLst>
              </p:cNvPr>
              <p:cNvSpPr txBox="1"/>
              <p:nvPr/>
            </p:nvSpPr>
            <p:spPr>
              <a:xfrm>
                <a:off x="7306109" y="3451125"/>
                <a:ext cx="3756454" cy="398158"/>
              </a:xfrm>
              <a:prstGeom prst="rect">
                <a:avLst/>
              </a:prstGeom>
            </p:spPr>
            <p:txBody>
              <a:bodyPr/>
              <a:lstStyle/>
              <a:p>
                <a:pPr/>
                <a14:m>
                  <m:oMathPara xmlns:m="http://schemas.openxmlformats.org/officeDocument/2006/math">
                    <m:oMathParaPr>
                      <m:jc m:val="left"/>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e>
                      </m:d>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e>
                      </m:d>
                    </m:oMath>
                  </m:oMathPara>
                </a14:m>
                <a:endParaRPr dirty="0"/>
              </a:p>
            </p:txBody>
          </p:sp>
        </mc:Choice>
        <mc:Fallback>
          <p:sp>
            <p:nvSpPr>
              <p:cNvPr id="3" name="TextBox 2">
                <a:extLst>
                  <a:ext uri="{FF2B5EF4-FFF2-40B4-BE49-F238E27FC236}">
                    <a16:creationId xmlns:a16="http://schemas.microsoft.com/office/drawing/2014/main" id="{6AAA84C4-3E64-764A-5517-57A0154CAE9F}"/>
                  </a:ext>
                </a:extLst>
              </p:cNvPr>
              <p:cNvSpPr txBox="1">
                <a:spLocks noRot="1" noChangeAspect="1" noMove="1" noResize="1" noEditPoints="1" noAdjustHandles="1" noChangeArrowheads="1" noChangeShapeType="1" noTextEdit="1"/>
              </p:cNvSpPr>
              <p:nvPr/>
            </p:nvSpPr>
            <p:spPr>
              <a:xfrm>
                <a:off x="7306109" y="3451125"/>
                <a:ext cx="3756454" cy="398158"/>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C60EBC0-64E4-15F7-8871-FF5F7A28BE19}"/>
                  </a:ext>
                </a:extLst>
              </p:cNvPr>
              <p:cNvSpPr txBox="1"/>
              <p:nvPr/>
            </p:nvSpPr>
            <p:spPr>
              <a:xfrm>
                <a:off x="7306109" y="4005999"/>
                <a:ext cx="4707924" cy="756256"/>
              </a:xfrm>
              <a:prstGeom prst="rect">
                <a:avLst/>
              </a:prstGeom>
            </p:spPr>
            <p:txBody>
              <a:bodyPr/>
              <a:lstStyle/>
              <a:p>
                <a:pPr/>
                <a14:m>
                  <m:oMathPara xmlns:m="http://schemas.openxmlformats.org/officeDocument/2006/math">
                    <m:oMathParaPr>
                      <m:jc m:val="left"/>
                    </m:oMathParaPr>
                    <m:oMath xmlns:m="http://schemas.openxmlformats.org/officeDocument/2006/math">
                      <m:r>
                        <a:rPr lang="ar-AE" smtClean="0">
                          <a:latin typeface="Cambria Math" panose="02040503050406030204" pitchFamily="18" charset="0"/>
                        </a:rPr>
                        <m:t>𝑃</m:t>
                      </m:r>
                      <m:d>
                        <m:dPr>
                          <m:ctrlPr>
                            <a:rPr lang="ar-AE" i="1">
                              <a:latin typeface="Cambria Math" panose="02040503050406030204" pitchFamily="18" charset="0"/>
                            </a:rPr>
                          </m:ctrlPr>
                        </m:dPr>
                        <m:e>
                          <m:r>
                            <a:rPr lang="ar-AE">
                              <a:latin typeface="Cambria Math" panose="02040503050406030204" pitchFamily="18" charset="0"/>
                            </a:rPr>
                            <m:t>𝜇</m:t>
                          </m:r>
                          <m:r>
                            <a:rPr lang="ar-AE">
                              <a:latin typeface="Cambria Math" panose="02040503050406030204" pitchFamily="18" charset="0"/>
                            </a:rPr>
                            <m:t>,</m:t>
                          </m:r>
                          <m:r>
                            <a:rPr lang="ar-AE">
                              <a:latin typeface="Cambria Math" panose="02040503050406030204" pitchFamily="18" charset="0"/>
                            </a:rPr>
                            <m:t>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r>
                            <a:rPr lang="ar-AE">
                              <a:latin typeface="Cambria Math" panose="02040503050406030204" pitchFamily="18" charset="0"/>
                            </a:rPr>
                            <m:t>}</m:t>
                          </m:r>
                        </m:e>
                      </m:d>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1</m:t>
                          </m:r>
                        </m:num>
                        <m:den>
                          <m:sSup>
                            <m:sSupPr>
                              <m:ctrlPr>
                                <a:rPr lang="ar-AE" i="1">
                                  <a:latin typeface="Cambria Math" panose="02040503050406030204" pitchFamily="18" charset="0"/>
                                </a:rPr>
                              </m:ctrlPr>
                            </m:sSupPr>
                            <m:e>
                              <m:r>
                                <a:rPr lang="ar-AE">
                                  <a:latin typeface="Cambria Math" panose="02040503050406030204" pitchFamily="18" charset="0"/>
                                </a:rPr>
                                <m:t>𝜎</m:t>
                              </m:r>
                            </m:e>
                            <m:sup>
                              <m:r>
                                <a:rPr lang="ar-AE">
                                  <a:latin typeface="Cambria Math" panose="02040503050406030204" pitchFamily="18" charset="0"/>
                                </a:rPr>
                                <m:t>𝑛</m:t>
                              </m:r>
                            </m:sup>
                          </m:sSup>
                        </m:den>
                      </m:f>
                      <m:r>
                        <a:rPr lang="ar-AE">
                          <a:latin typeface="Cambria Math" panose="02040503050406030204" pitchFamily="18" charset="0"/>
                        </a:rPr>
                        <m:t>𝑒𝑥𝑝</m:t>
                      </m:r>
                      <m:d>
                        <m:dPr>
                          <m:ctrlPr>
                            <a:rPr lang="ar-AE" i="1">
                              <a:latin typeface="Cambria Math" panose="02040503050406030204" pitchFamily="18" charset="0"/>
                            </a:rPr>
                          </m:ctrlPr>
                        </m:dPr>
                        <m:e>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2</m:t>
                              </m:r>
                            </m:den>
                          </m:f>
                          <m:f>
                            <m:fPr>
                              <m:ctrlPr>
                                <a:rPr lang="ar-AE" i="1">
                                  <a:latin typeface="Cambria Math" panose="02040503050406030204" pitchFamily="18" charset="0"/>
                                </a:rPr>
                              </m:ctrlPr>
                            </m:fPr>
                            <m:num>
                              <m:nary>
                                <m:naryPr>
                                  <m:chr m:val="∑"/>
                                  <m:ctrlPr>
                                    <a:rPr lang="ar-AE" i="1">
                                      <a:latin typeface="Cambria Math" panose="02040503050406030204" pitchFamily="18" charset="0"/>
                                    </a:rPr>
                                  </m:ctrlPr>
                                </m:naryPr>
                                <m:sub>
                                  <m:r>
                                    <a:rPr lang="ar-AE">
                                      <a:latin typeface="Cambria Math" panose="02040503050406030204" pitchFamily="18" charset="0"/>
                                    </a:rPr>
                                    <m:t>𝑖</m:t>
                                  </m:r>
                                  <m:r>
                                    <a:rPr lang="it-IT" b="0" i="0" smtClean="0">
                                      <a:latin typeface="Cambria Math" panose="02040503050406030204" pitchFamily="18" charset="0"/>
                                    </a:rPr>
                                    <m:t>=1</m:t>
                                  </m:r>
                                </m:sub>
                                <m:sup>
                                  <m:r>
                                    <a:rPr lang="ar-AE" i="1">
                                      <a:latin typeface="Cambria Math" panose="02040503050406030204" pitchFamily="18" charset="0"/>
                                    </a:rPr>
                                    <m:t>𝑛</m:t>
                                  </m:r>
                                </m:sup>
                                <m:e>
                                  <m:sSup>
                                    <m:sSupPr>
                                      <m:ctrlPr>
                                        <a:rPr lang="ar-AE" i="1">
                                          <a:latin typeface="Cambria Math" panose="02040503050406030204" pitchFamily="18" charset="0"/>
                                        </a:rPr>
                                      </m:ctrlPr>
                                    </m:sSupPr>
                                    <m:e>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𝜇</m:t>
                                          </m:r>
                                        </m:e>
                                      </m:d>
                                    </m:e>
                                    <m:sup>
                                      <m:r>
                                        <a:rPr lang="ar-AE">
                                          <a:latin typeface="Cambria Math" panose="02040503050406030204" pitchFamily="18" charset="0"/>
                                        </a:rPr>
                                        <m:t>2</m:t>
                                      </m:r>
                                    </m:sup>
                                  </m:sSup>
                                </m:e>
                              </m:nary>
                            </m:num>
                            <m:den>
                              <m:sSup>
                                <m:sSupPr>
                                  <m:ctrlPr>
                                    <a:rPr lang="ar-AE" i="1">
                                      <a:latin typeface="Cambria Math" panose="02040503050406030204" pitchFamily="18" charset="0"/>
                                    </a:rPr>
                                  </m:ctrlPr>
                                </m:sSupPr>
                                <m:e>
                                  <m:r>
                                    <a:rPr lang="ar-AE">
                                      <a:latin typeface="Cambria Math" panose="02040503050406030204" pitchFamily="18" charset="0"/>
                                    </a:rPr>
                                    <m:t>𝜎</m:t>
                                  </m:r>
                                </m:e>
                                <m:sup>
                                  <m:r>
                                    <a:rPr lang="ar-AE">
                                      <a:latin typeface="Cambria Math" panose="02040503050406030204" pitchFamily="18" charset="0"/>
                                    </a:rPr>
                                    <m:t>2</m:t>
                                  </m:r>
                                </m:sup>
                              </m:sSup>
                            </m:den>
                          </m:f>
                        </m:e>
                      </m:d>
                    </m:oMath>
                  </m:oMathPara>
                </a14:m>
                <a:endParaRPr dirty="0"/>
              </a:p>
            </p:txBody>
          </p:sp>
        </mc:Choice>
        <mc:Fallback>
          <p:sp>
            <p:nvSpPr>
              <p:cNvPr id="4" name="TextBox 3">
                <a:extLst>
                  <a:ext uri="{FF2B5EF4-FFF2-40B4-BE49-F238E27FC236}">
                    <a16:creationId xmlns:a16="http://schemas.microsoft.com/office/drawing/2014/main" id="{6C60EBC0-64E4-15F7-8871-FF5F7A28BE19}"/>
                  </a:ext>
                </a:extLst>
              </p:cNvPr>
              <p:cNvSpPr txBox="1">
                <a:spLocks noRot="1" noChangeAspect="1" noMove="1" noResize="1" noEditPoints="1" noAdjustHandles="1" noChangeArrowheads="1" noChangeShapeType="1" noTextEdit="1"/>
              </p:cNvSpPr>
              <p:nvPr/>
            </p:nvSpPr>
            <p:spPr>
              <a:xfrm>
                <a:off x="7306109" y="4005999"/>
                <a:ext cx="4707924" cy="756256"/>
              </a:xfrm>
              <a:prstGeom prst="rect">
                <a:avLst/>
              </a:prstGeom>
              <a:blipFill>
                <a:blip r:embed="rId7"/>
                <a:stretch>
                  <a:fillRect t="-55000" b="-3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7759575-89BF-A125-E13F-0D68D895ECD3}"/>
                  </a:ext>
                </a:extLst>
              </p:cNvPr>
              <p:cNvSpPr txBox="1"/>
              <p:nvPr/>
            </p:nvSpPr>
            <p:spPr>
              <a:xfrm>
                <a:off x="7306109" y="4827737"/>
                <a:ext cx="4707924" cy="1247371"/>
              </a:xfrm>
              <a:prstGeom prst="rect">
                <a:avLst/>
              </a:prstGeom>
            </p:spPr>
            <p:txBody>
              <a:bodyPr/>
              <a:lstStyle/>
              <a:p>
                <a:pPr/>
                <a14:m>
                  <m:oMathPara xmlns:m="http://schemas.openxmlformats.org/officeDocument/2006/math">
                    <m:oMathParaPr>
                      <m:jc m:val="left"/>
                    </m:oMathParaPr>
                    <m:oMath xmlns:m="http://schemas.openxmlformats.org/officeDocument/2006/math">
                      <m:r>
                        <a:rPr lang="ar-AE" smtClean="0">
                          <a:latin typeface="Cambria Math" panose="02040503050406030204" pitchFamily="18" charset="0"/>
                        </a:rPr>
                        <m:t>𝑃</m:t>
                      </m:r>
                      <m:d>
                        <m:dPr>
                          <m:ctrlPr>
                            <a:rPr lang="ar-AE" i="1">
                              <a:latin typeface="Cambria Math" panose="02040503050406030204" pitchFamily="18" charset="0"/>
                            </a:rPr>
                          </m:ctrlPr>
                        </m:dPr>
                        <m:e>
                          <m:r>
                            <a:rPr lang="ar-AE">
                              <a:latin typeface="Cambria Math" panose="02040503050406030204" pitchFamily="18" charset="0"/>
                            </a:rPr>
                            <m:t>𝜇</m:t>
                          </m:r>
                        </m:e>
                      </m:d>
                      <m:r>
                        <a:rPr lang="ar-AE">
                          <a:latin typeface="Cambria Math" panose="02040503050406030204" pitchFamily="18" charset="0"/>
                        </a:rPr>
                        <m:t>∝</m:t>
                      </m:r>
                      <m:nary>
                        <m:naryPr>
                          <m:ctrlPr>
                            <a:rPr lang="ar-AE" i="1">
                              <a:latin typeface="Cambria Math" panose="02040503050406030204" pitchFamily="18" charset="0"/>
                            </a:rPr>
                          </m:ctrlPr>
                        </m:naryPr>
                        <m:sub>
                          <m:r>
                            <a:rPr lang="ar-AE">
                              <a:latin typeface="Cambria Math" panose="02040503050406030204" pitchFamily="18" charset="0"/>
                            </a:rPr>
                            <m:t>0</m:t>
                          </m:r>
                        </m:sub>
                        <m:sup>
                          <m:r>
                            <a:rPr lang="ar-AE">
                              <a:latin typeface="Cambria Math" panose="02040503050406030204" pitchFamily="18" charset="0"/>
                            </a:rPr>
                            <m:t>∞</m:t>
                          </m:r>
                        </m:sup>
                        <m:e>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1</m:t>
                                  </m:r>
                                </m:num>
                                <m:den>
                                  <m:sSup>
                                    <m:sSupPr>
                                      <m:ctrlPr>
                                        <a:rPr lang="ar-AE" i="1">
                                          <a:latin typeface="Cambria Math" panose="02040503050406030204" pitchFamily="18" charset="0"/>
                                        </a:rPr>
                                      </m:ctrlPr>
                                    </m:sSupPr>
                                    <m:e>
                                      <m:r>
                                        <a:rPr lang="ar-AE">
                                          <a:latin typeface="Cambria Math" panose="02040503050406030204" pitchFamily="18" charset="0"/>
                                        </a:rPr>
                                        <m:t>𝜎</m:t>
                                      </m:r>
                                    </m:e>
                                    <m:sup>
                                      <m:r>
                                        <a:rPr lang="ar-AE">
                                          <a:latin typeface="Cambria Math" panose="02040503050406030204" pitchFamily="18" charset="0"/>
                                        </a:rPr>
                                        <m:t>𝑛</m:t>
                                      </m:r>
                                    </m:sup>
                                  </m:sSup>
                                </m:den>
                              </m:f>
                              <m:r>
                                <a:rPr lang="ar-AE">
                                  <a:latin typeface="Cambria Math" panose="02040503050406030204" pitchFamily="18" charset="0"/>
                                </a:rPr>
                                <m:t>𝑒𝑥𝑝</m:t>
                              </m:r>
                              <m:d>
                                <m:dPr>
                                  <m:ctrlPr>
                                    <a:rPr lang="ar-AE" i="1">
                                      <a:latin typeface="Cambria Math" panose="02040503050406030204" pitchFamily="18" charset="0"/>
                                    </a:rPr>
                                  </m:ctrlPr>
                                </m:dPr>
                                <m:e>
                                  <m:f>
                                    <m:fPr>
                                      <m:ctrlPr>
                                        <a:rPr lang="ar-AE" i="1">
                                          <a:latin typeface="Cambria Math" panose="02040503050406030204" pitchFamily="18" charset="0"/>
                                        </a:rPr>
                                      </m:ctrlPr>
                                    </m:fPr>
                                    <m:num>
                                      <m:r>
                                        <a:rPr lang="ar-AE">
                                          <a:latin typeface="Cambria Math" panose="02040503050406030204" pitchFamily="18" charset="0"/>
                                        </a:rPr>
                                        <m:t>−1</m:t>
                                      </m:r>
                                    </m:num>
                                    <m:den>
                                      <m:r>
                                        <a:rPr lang="ar-AE">
                                          <a:latin typeface="Cambria Math" panose="02040503050406030204" pitchFamily="18" charset="0"/>
                                        </a:rPr>
                                        <m:t>2</m:t>
                                      </m:r>
                                      <m:sSup>
                                        <m:sSupPr>
                                          <m:ctrlPr>
                                            <a:rPr lang="ar-AE" i="1">
                                              <a:latin typeface="Cambria Math" panose="02040503050406030204" pitchFamily="18" charset="0"/>
                                            </a:rPr>
                                          </m:ctrlPr>
                                        </m:sSupPr>
                                        <m:e>
                                          <m:r>
                                            <a:rPr lang="ar-AE">
                                              <a:latin typeface="Cambria Math" panose="02040503050406030204" pitchFamily="18" charset="0"/>
                                            </a:rPr>
                                            <m:t>𝜎</m:t>
                                          </m:r>
                                        </m:e>
                                        <m:sup>
                                          <m:r>
                                            <a:rPr lang="ar-AE">
                                              <a:latin typeface="Cambria Math" panose="02040503050406030204" pitchFamily="18" charset="0"/>
                                            </a:rPr>
                                            <m:t>2</m:t>
                                          </m:r>
                                        </m:sup>
                                      </m:sSup>
                                    </m:den>
                                  </m:f>
                                  <m:nary>
                                    <m:naryPr>
                                      <m:chr m:val="∑"/>
                                      <m:ctrlPr>
                                        <a:rPr lang="ar-AE" i="1">
                                          <a:latin typeface="Cambria Math" panose="02040503050406030204" pitchFamily="18" charset="0"/>
                                        </a:rPr>
                                      </m:ctrlPr>
                                    </m:naryPr>
                                    <m:sub>
                                      <m:r>
                                        <a:rPr lang="ar-AE">
                                          <a:latin typeface="Cambria Math" panose="02040503050406030204" pitchFamily="18" charset="0"/>
                                        </a:rPr>
                                        <m:t>𝑖</m:t>
                                      </m:r>
                                      <m:r>
                                        <a:rPr lang="it-IT" b="0" i="0" smtClean="0">
                                          <a:latin typeface="Cambria Math" panose="02040503050406030204" pitchFamily="18" charset="0"/>
                                        </a:rPr>
                                        <m:t>=1</m:t>
                                      </m:r>
                                    </m:sub>
                                    <m:sup>
                                      <m:r>
                                        <a:rPr lang="ar-AE" b="0" i="1" smtClean="0">
                                          <a:latin typeface="Cambria Math" panose="02040503050406030204" pitchFamily="18" charset="0"/>
                                        </a:rPr>
                                        <m:t>𝑛</m:t>
                                      </m:r>
                                    </m:sup>
                                    <m:e>
                                      <m:sSup>
                                        <m:sSupPr>
                                          <m:ctrlPr>
                                            <a:rPr lang="ar-AE" i="1">
                                              <a:latin typeface="Cambria Math" panose="02040503050406030204" pitchFamily="18" charset="0"/>
                                            </a:rPr>
                                          </m:ctrlPr>
                                        </m:sSupPr>
                                        <m:e>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𝑥</m:t>
                                                  </m:r>
                                                </m:e>
                                                <m:sub>
                                                  <m:r>
                                                    <a:rPr lang="ar-AE">
                                                      <a:latin typeface="Cambria Math" panose="02040503050406030204" pitchFamily="18" charset="0"/>
                                                    </a:rPr>
                                                    <m:t>𝑖</m:t>
                                                  </m:r>
                                                </m:sub>
                                              </m:sSub>
                                              <m:r>
                                                <a:rPr lang="ar-AE">
                                                  <a:latin typeface="Cambria Math" panose="02040503050406030204" pitchFamily="18" charset="0"/>
                                                </a:rPr>
                                                <m:t>−</m:t>
                                              </m:r>
                                              <m:r>
                                                <a:rPr lang="ar-AE">
                                                  <a:latin typeface="Cambria Math" panose="02040503050406030204" pitchFamily="18" charset="0"/>
                                                </a:rPr>
                                                <m:t>𝜇</m:t>
                                              </m:r>
                                            </m:e>
                                          </m:d>
                                        </m:e>
                                        <m:sup>
                                          <m:r>
                                            <a:rPr lang="ar-AE">
                                              <a:latin typeface="Cambria Math" panose="02040503050406030204" pitchFamily="18" charset="0"/>
                                            </a:rPr>
                                            <m:t>2</m:t>
                                          </m:r>
                                        </m:sup>
                                      </m:sSup>
                                    </m:e>
                                  </m:nary>
                                </m:e>
                              </m:d>
                            </m:e>
                          </m:d>
                        </m:e>
                      </m:nary>
                      <m:r>
                        <a:rPr lang="ar-AE">
                          <a:latin typeface="Cambria Math" panose="02040503050406030204" pitchFamily="18" charset="0"/>
                        </a:rPr>
                        <m:t>𝑑</m:t>
                      </m:r>
                      <m:r>
                        <a:rPr lang="ar-AE">
                          <a:latin typeface="Cambria Math" panose="02040503050406030204" pitchFamily="18" charset="0"/>
                        </a:rPr>
                        <m:t>𝜎</m:t>
                      </m:r>
                    </m:oMath>
                  </m:oMathPara>
                </a14:m>
                <a:endParaRPr dirty="0"/>
              </a:p>
            </p:txBody>
          </p:sp>
        </mc:Choice>
        <mc:Fallback>
          <p:sp>
            <p:nvSpPr>
              <p:cNvPr id="7" name="TextBox 6">
                <a:extLst>
                  <a:ext uri="{FF2B5EF4-FFF2-40B4-BE49-F238E27FC236}">
                    <a16:creationId xmlns:a16="http://schemas.microsoft.com/office/drawing/2014/main" id="{47759575-89BF-A125-E13F-0D68D895ECD3}"/>
                  </a:ext>
                </a:extLst>
              </p:cNvPr>
              <p:cNvSpPr txBox="1">
                <a:spLocks noRot="1" noChangeAspect="1" noMove="1" noResize="1" noEditPoints="1" noAdjustHandles="1" noChangeArrowheads="1" noChangeShapeType="1" noTextEdit="1"/>
              </p:cNvSpPr>
              <p:nvPr/>
            </p:nvSpPr>
            <p:spPr>
              <a:xfrm>
                <a:off x="7306109" y="4827737"/>
                <a:ext cx="4707924" cy="1247371"/>
              </a:xfrm>
              <a:prstGeom prst="rect">
                <a:avLst/>
              </a:prstGeom>
              <a:blipFill>
                <a:blip r:embed="rId8"/>
                <a:stretch>
                  <a:fillRect l="-3226" t="-77778" b="-98990"/>
                </a:stretch>
              </a:blipFill>
            </p:spPr>
            <p:txBody>
              <a:bodyPr/>
              <a:lstStyle/>
              <a:p>
                <a:r>
                  <a:rPr lang="en-US">
                    <a:noFill/>
                  </a:rPr>
                  <a:t> </a:t>
                </a:r>
              </a:p>
            </p:txBody>
          </p:sp>
        </mc:Fallback>
      </mc:AlternateContent>
    </p:spTree>
    <p:extLst>
      <p:ext uri="{BB962C8B-B14F-4D97-AF65-F5344CB8AC3E}">
        <p14:creationId xmlns:p14="http://schemas.microsoft.com/office/powerpoint/2010/main" val="3283461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63BC9-E35F-E4F2-3FB8-3E11D3924B3B}"/>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DEFA2246-3779-6FAD-0716-36ACAB397FA8}"/>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DEA611CE-8EBE-0729-1A50-28A3381F4E14}"/>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1A10EDC7-A4F3-C959-AD2A-A55D1BC8B416}"/>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2EB1330D-2C4D-9F60-2715-E922CA640D7A}"/>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it-IT" sz="2400" b="1" noProof="1">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Fitted time series</a:t>
            </a:r>
            <a:endParaRPr lang="it-IT" sz="2400" noProof="1">
              <a:solidFill>
                <a:schemeClr val="bg1">
                  <a:lumMod val="95000"/>
                </a:schemeClr>
              </a:solidFill>
            </a:endParaRPr>
          </a:p>
        </p:txBody>
      </p:sp>
      <p:sp>
        <p:nvSpPr>
          <p:cNvPr id="7" name="CasellaDiTesto 6">
            <a:extLst>
              <a:ext uri="{FF2B5EF4-FFF2-40B4-BE49-F238E27FC236}">
                <a16:creationId xmlns:a16="http://schemas.microsoft.com/office/drawing/2014/main" id="{6B5EF8A1-5EC8-6B50-D453-68178ED3B1D0}"/>
              </a:ext>
            </a:extLst>
          </p:cNvPr>
          <p:cNvSpPr txBox="1"/>
          <p:nvPr/>
        </p:nvSpPr>
        <p:spPr>
          <a:xfrm>
            <a:off x="0" y="730310"/>
            <a:ext cx="1203157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1191"/>
              </a:spcBef>
              <a:spcAft>
                <a:spcPts val="992"/>
              </a:spcAft>
              <a:buClrTx/>
              <a:buSzTx/>
              <a:buFontTx/>
              <a:buNone/>
              <a:tabLst/>
              <a:defRPr/>
            </a:pPr>
            <a:r>
              <a:rPr kumimoji="0" lang="it-IT" b="1" i="0" u="none" strike="noStrike" kern="1200" cap="none" spc="0" normalizeH="0" baseline="0" noProof="1">
                <a:ln>
                  <a:noFill/>
                </a:ln>
                <a:solidFill>
                  <a:srgbClr val="000000"/>
                </a:solidFill>
                <a:effectLst/>
                <a:uLnTx/>
                <a:uFillTx/>
                <a:latin typeface="CMU Serif" panose="02000603000000000000"/>
              </a:rPr>
              <a:t>The continuous colored line represents the posterior mean of b, while the surrounding shaded area indicates its posterior standard deviation. The error bars are evaluated as posterior averages over the parameter </a:t>
            </a:r>
            <a:r>
              <a:rPr kumimoji="0" lang="it-IT" b="1" i="0" u="none" strike="noStrike" kern="1200" cap="none" spc="0" normalizeH="0" baseline="0" noProof="1">
                <a:ln>
                  <a:noFill/>
                </a:ln>
                <a:solidFill>
                  <a:srgbClr val="000000"/>
                </a:solidFill>
                <a:effectLst/>
                <a:uLnTx/>
                <a:uFillTx/>
                <a:latin typeface="CMU Serif" panose="02000603000000000000"/>
                <a:ea typeface="Arial"/>
              </a:rPr>
              <a:t>σ</a:t>
            </a:r>
            <a:endParaRPr kumimoji="0" lang="it-IT" b="1" i="0" u="none" strike="noStrike" kern="1200" cap="none" spc="0" normalizeH="0" baseline="0" noProof="1">
              <a:ln>
                <a:noFill/>
              </a:ln>
              <a:solidFill>
                <a:srgbClr val="000000"/>
              </a:solidFill>
              <a:effectLst/>
              <a:uLnTx/>
              <a:uFillTx/>
              <a:latin typeface="CMU Serif" panose="02000603000000000000"/>
            </a:endParaRPr>
          </a:p>
        </p:txBody>
      </p:sp>
      <p:pic>
        <p:nvPicPr>
          <p:cNvPr id="11" name="Immagine 10">
            <a:extLst>
              <a:ext uri="{FF2B5EF4-FFF2-40B4-BE49-F238E27FC236}">
                <a16:creationId xmlns:a16="http://schemas.microsoft.com/office/drawing/2014/main" id="{DF3F8D1F-C214-F12E-12A0-EABDD92199DE}"/>
              </a:ext>
            </a:extLst>
          </p:cNvPr>
          <p:cNvPicPr/>
          <p:nvPr/>
        </p:nvPicPr>
        <p:blipFill>
          <a:blip r:embed="rId4"/>
          <a:stretch/>
        </p:blipFill>
        <p:spPr>
          <a:xfrm>
            <a:off x="6220739" y="1497352"/>
            <a:ext cx="4956049" cy="4956049"/>
          </a:xfrm>
          <a:prstGeom prst="rect">
            <a:avLst/>
          </a:prstGeom>
          <a:noFill/>
          <a:ln w="0">
            <a:noFill/>
          </a:ln>
        </p:spPr>
      </p:pic>
      <p:pic>
        <p:nvPicPr>
          <p:cNvPr id="16" name="Immagine 15">
            <a:extLst>
              <a:ext uri="{FF2B5EF4-FFF2-40B4-BE49-F238E27FC236}">
                <a16:creationId xmlns:a16="http://schemas.microsoft.com/office/drawing/2014/main" id="{86466624-339F-9080-96AC-BCEAE526B424}"/>
              </a:ext>
            </a:extLst>
          </p:cNvPr>
          <p:cNvPicPr/>
          <p:nvPr/>
        </p:nvPicPr>
        <p:blipFill>
          <a:blip r:embed="rId5"/>
          <a:stretch/>
        </p:blipFill>
        <p:spPr>
          <a:xfrm>
            <a:off x="700810" y="1497352"/>
            <a:ext cx="4956049" cy="4956049"/>
          </a:xfrm>
          <a:prstGeom prst="rect">
            <a:avLst/>
          </a:prstGeom>
          <a:noFill/>
          <a:ln w="0">
            <a:noFill/>
          </a:ln>
        </p:spPr>
      </p:pic>
    </p:spTree>
    <p:extLst>
      <p:ext uri="{BB962C8B-B14F-4D97-AF65-F5344CB8AC3E}">
        <p14:creationId xmlns:p14="http://schemas.microsoft.com/office/powerpoint/2010/main" val="101610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FC9EF-ADDA-6584-815D-AA390E5A6170}"/>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B36803CB-E170-C573-B40C-58FAAA35E6E5}"/>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sp>
        <p:nvSpPr>
          <p:cNvPr id="14" name="Rettangolo 5">
            <a:extLst>
              <a:ext uri="{FF2B5EF4-FFF2-40B4-BE49-F238E27FC236}">
                <a16:creationId xmlns:a16="http://schemas.microsoft.com/office/drawing/2014/main" id="{2FF1BECA-8E0F-269F-A6DC-C2E3C2FB80DC}"/>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noProof="1"/>
            </a:br>
            <a:endParaRPr lang="it-IT" noProof="1"/>
          </a:p>
        </p:txBody>
      </p:sp>
      <p:pic>
        <p:nvPicPr>
          <p:cNvPr id="15" name="Picture 10" descr="Uni-Padua-IT - iGEM 2023">
            <a:extLst>
              <a:ext uri="{FF2B5EF4-FFF2-40B4-BE49-F238E27FC236}">
                <a16:creationId xmlns:a16="http://schemas.microsoft.com/office/drawing/2014/main" id="{51B7DBDD-B752-C381-920E-A56167B5FF76}"/>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5DB3DC7A-8C55-3C5B-2362-BEF8DBC0D8E1}"/>
              </a:ext>
            </a:extLst>
          </p:cNvPr>
          <p:cNvSpPr txBox="1"/>
          <p:nvPr/>
        </p:nvSpPr>
        <p:spPr>
          <a:xfrm>
            <a:off x="194616" y="73965"/>
            <a:ext cx="5968439" cy="461665"/>
          </a:xfrm>
          <a:prstGeom prst="rect">
            <a:avLst/>
          </a:prstGeom>
          <a:noFill/>
        </p:spPr>
        <p:txBody>
          <a:bodyPr wrap="square" rtlCol="0">
            <a:spAutoFit/>
          </a:bodyPr>
          <a:lstStyle/>
          <a:p>
            <a:r>
              <a:rPr lang="it-IT" sz="2400" b="1" i="0" noProof="1">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Comparing trends with SNPA</a:t>
            </a:r>
            <a:endParaRPr lang="it-IT" sz="2400" noProof="1">
              <a:solidFill>
                <a:schemeClr val="bg1">
                  <a:lumMod val="95000"/>
                </a:schemeClr>
              </a:solidFill>
            </a:endParaRPr>
          </a:p>
        </p:txBody>
      </p:sp>
      <p:pic>
        <p:nvPicPr>
          <p:cNvPr id="2" name="Immagine 1">
            <a:extLst>
              <a:ext uri="{FF2B5EF4-FFF2-40B4-BE49-F238E27FC236}">
                <a16:creationId xmlns:a16="http://schemas.microsoft.com/office/drawing/2014/main" id="{7A483ACF-2406-AE35-8B42-0382013F1FC2}"/>
              </a:ext>
            </a:extLst>
          </p:cNvPr>
          <p:cNvPicPr/>
          <p:nvPr/>
        </p:nvPicPr>
        <p:blipFill>
          <a:blip r:embed="rId4"/>
          <a:stretch/>
        </p:blipFill>
        <p:spPr>
          <a:xfrm>
            <a:off x="448444" y="1385129"/>
            <a:ext cx="6537960" cy="3967505"/>
          </a:xfrm>
          <a:prstGeom prst="rect">
            <a:avLst/>
          </a:prstGeom>
          <a:noFill/>
          <a:ln w="0">
            <a:noFill/>
          </a:ln>
        </p:spPr>
      </p:pic>
      <p:sp>
        <p:nvSpPr>
          <p:cNvPr id="4" name="CasellaDiTesto 3">
            <a:extLst>
              <a:ext uri="{FF2B5EF4-FFF2-40B4-BE49-F238E27FC236}">
                <a16:creationId xmlns:a16="http://schemas.microsoft.com/office/drawing/2014/main" id="{E31D46D6-1FF6-A3D2-DEAD-E45A42890D9B}"/>
              </a:ext>
            </a:extLst>
          </p:cNvPr>
          <p:cNvSpPr txBox="1"/>
          <p:nvPr/>
        </p:nvSpPr>
        <p:spPr>
          <a:xfrm>
            <a:off x="7153268" y="1594780"/>
            <a:ext cx="4590288" cy="3426579"/>
          </a:xfrm>
          <a:prstGeom prst="rect">
            <a:avLst/>
          </a:prstGeom>
          <a:noFill/>
        </p:spPr>
        <p:txBody>
          <a:bodyPr wrap="square">
            <a:spAutoFit/>
          </a:bodyPr>
          <a:lstStyle/>
          <a:p>
            <a:pPr algn="ctr">
              <a:lnSpc>
                <a:spcPct val="100000"/>
              </a:lnSpc>
              <a:spcBef>
                <a:spcPts val="1191"/>
              </a:spcBef>
              <a:spcAft>
                <a:spcPts val="992"/>
              </a:spcAft>
            </a:pPr>
            <a:r>
              <a:rPr lang="it-IT" b="1" u="none" strike="noStrike" noProof="1">
                <a:solidFill>
                  <a:srgbClr val="000000"/>
                </a:solidFill>
                <a:uFillTx/>
                <a:latin typeface="CMU Serif" panose="02000603000000000000"/>
              </a:rPr>
              <a:t>SNPA periodically publishes reports in coordination with regional ARPA agencies. </a:t>
            </a:r>
          </a:p>
          <a:p>
            <a:pPr algn="ctr">
              <a:lnSpc>
                <a:spcPct val="100000"/>
              </a:lnSpc>
              <a:spcBef>
                <a:spcPts val="1191"/>
              </a:spcBef>
              <a:spcAft>
                <a:spcPts val="992"/>
              </a:spcAft>
            </a:pPr>
            <a:r>
              <a:rPr lang="it-IT" b="1" u="none" strike="noStrike" noProof="1">
                <a:solidFill>
                  <a:srgbClr val="000000"/>
                </a:solidFill>
                <a:uFillTx/>
                <a:latin typeface="CMU Serif" panose="02000603000000000000"/>
              </a:rPr>
              <a:t>In our analysis, we refer specifically to the 2021 report*. According to this report:</a:t>
            </a:r>
          </a:p>
          <a:p>
            <a:pPr algn="ctr">
              <a:lnSpc>
                <a:spcPct val="100000"/>
              </a:lnSpc>
              <a:spcBef>
                <a:spcPts val="1191"/>
              </a:spcBef>
              <a:spcAft>
                <a:spcPts val="992"/>
              </a:spcAft>
            </a:pPr>
            <a:r>
              <a:rPr lang="it-IT" b="1" u="none" strike="noStrike" noProof="1">
                <a:solidFill>
                  <a:srgbClr val="000000"/>
                </a:solidFill>
                <a:uFillTx/>
                <a:latin typeface="CMU Serif" panose="02000603000000000000"/>
              </a:rPr>
              <a:t>“</a:t>
            </a:r>
            <a:r>
              <a:rPr lang="it-IT" b="1" i="1" u="none" strike="noStrike" noProof="1">
                <a:solidFill>
                  <a:srgbClr val="000000"/>
                </a:solidFill>
                <a:uFillTx/>
                <a:latin typeface="CMU Serif" panose="02000603000000000000"/>
              </a:rPr>
              <a:t>La stima del rateo di variazione della temperatura media dal 1981 al 2019 è di </a:t>
            </a:r>
            <a:r>
              <a:rPr lang="it-IT" b="1" i="1" u="none" strike="noStrike" noProof="1">
                <a:solidFill>
                  <a:srgbClr val="105441"/>
                </a:solidFill>
                <a:uFillTx/>
                <a:latin typeface="CMU Serif" panose="02000603000000000000"/>
              </a:rPr>
              <a:t>+0,38 ± 0,05°C/10 anni</a:t>
            </a:r>
            <a:r>
              <a:rPr lang="it-IT" b="1" i="1" u="none" strike="noStrike" noProof="1">
                <a:solidFill>
                  <a:srgbClr val="000000"/>
                </a:solidFill>
                <a:uFillTx/>
                <a:latin typeface="CMU Serif" panose="02000603000000000000"/>
              </a:rPr>
              <a:t>; il rateo di variazione della temperatura massima </a:t>
            </a:r>
            <a:r>
              <a:rPr lang="it-IT" b="1" i="1" u="none" strike="noStrike" noProof="1">
                <a:solidFill>
                  <a:srgbClr val="9B0014"/>
                </a:solidFill>
                <a:uFillTx/>
                <a:latin typeface="CMU Serif" panose="02000603000000000000"/>
              </a:rPr>
              <a:t>(+0,42 ±0,06°C/10 anni</a:t>
            </a:r>
            <a:r>
              <a:rPr lang="it-IT" b="1" i="1" u="none" strike="noStrike" noProof="1">
                <a:solidFill>
                  <a:srgbClr val="000000"/>
                </a:solidFill>
                <a:uFillTx/>
                <a:latin typeface="CMU Serif" panose="02000603000000000000"/>
              </a:rPr>
              <a:t>) è maggiore di quello della temperatura minima </a:t>
            </a:r>
            <a:r>
              <a:rPr lang="it-IT" b="1" i="1" u="none" strike="noStrike" noProof="1">
                <a:solidFill>
                  <a:schemeClr val="tx1">
                    <a:lumMod val="85000"/>
                    <a:lumOff val="15000"/>
                  </a:schemeClr>
                </a:solidFill>
                <a:uFillTx/>
                <a:latin typeface="CMU Serif" panose="02000603000000000000"/>
              </a:rPr>
              <a:t>(</a:t>
            </a:r>
            <a:r>
              <a:rPr lang="it-IT" b="1" i="1" u="none" strike="noStrike" noProof="1">
                <a:solidFill>
                  <a:schemeClr val="tx2">
                    <a:lumMod val="75000"/>
                    <a:lumOff val="25000"/>
                  </a:schemeClr>
                </a:solidFill>
                <a:uFillTx/>
                <a:latin typeface="CMU Serif" panose="02000603000000000000"/>
              </a:rPr>
              <a:t>+0,34 ± 0,04°C/10 anni</a:t>
            </a:r>
            <a:r>
              <a:rPr lang="it-IT" b="1" i="1" u="none" strike="noStrike" noProof="1">
                <a:solidFill>
                  <a:schemeClr val="tx1">
                    <a:lumMod val="85000"/>
                    <a:lumOff val="15000"/>
                  </a:schemeClr>
                </a:solidFill>
                <a:uFillTx/>
                <a:latin typeface="CMU Serif" panose="02000603000000000000"/>
              </a:rPr>
              <a:t>)</a:t>
            </a:r>
            <a:r>
              <a:rPr lang="it-IT" b="1" u="none" strike="noStrike" noProof="1">
                <a:solidFill>
                  <a:srgbClr val="000000"/>
                </a:solidFill>
                <a:uFillTx/>
                <a:latin typeface="CMU Serif" panose="02000603000000000000"/>
              </a:rPr>
              <a:t>”</a:t>
            </a:r>
          </a:p>
        </p:txBody>
      </p:sp>
      <p:sp>
        <p:nvSpPr>
          <p:cNvPr id="9" name="Rettangolo 8">
            <a:extLst>
              <a:ext uri="{FF2B5EF4-FFF2-40B4-BE49-F238E27FC236}">
                <a16:creationId xmlns:a16="http://schemas.microsoft.com/office/drawing/2014/main" id="{B0B3428D-D467-BFA9-6CA8-06CFD295CBBC}"/>
              </a:ext>
            </a:extLst>
          </p:cNvPr>
          <p:cNvSpPr/>
          <p:nvPr/>
        </p:nvSpPr>
        <p:spPr>
          <a:xfrm>
            <a:off x="0" y="6432964"/>
            <a:ext cx="7153268" cy="60959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it-IT" sz="1300" b="0" u="none" strike="noStrike" noProof="1">
                <a:solidFill>
                  <a:srgbClr val="000000"/>
                </a:solidFill>
                <a:uFillTx/>
                <a:latin typeface="CMU Serif" panose="02000603000000000000"/>
              </a:rPr>
              <a:t>(*) </a:t>
            </a:r>
            <a:r>
              <a:rPr lang="it-IT" sz="1300" b="0" u="none" strike="noStrike" noProof="1">
                <a:solidFill>
                  <a:srgbClr val="467886"/>
                </a:solidFill>
                <a:uFillTx/>
                <a:latin typeface="CMU Serif" panose="02000603000000000000"/>
                <a:hlinkClick r:id="rId5"/>
              </a:rPr>
              <a:t>https://www.snpambiente.it/wp-content/uploads/2021/06/Rapporto-SNPA-21_2021.pdf</a:t>
            </a:r>
            <a:endParaRPr lang="it-IT" sz="1300" b="0" u="none" strike="noStrike" noProof="1">
              <a:solidFill>
                <a:srgbClr val="000000"/>
              </a:solidFill>
              <a:uFillTx/>
              <a:latin typeface="CMU Serif" panose="02000603000000000000"/>
            </a:endParaRPr>
          </a:p>
        </p:txBody>
      </p:sp>
      <p:pic>
        <p:nvPicPr>
          <p:cNvPr id="2050" name="Picture 2" descr="Previsioni qualità dell'aria in Italia – SNPA – Sistema nazionale protezione  ambiente">
            <a:extLst>
              <a:ext uri="{FF2B5EF4-FFF2-40B4-BE49-F238E27FC236}">
                <a16:creationId xmlns:a16="http://schemas.microsoft.com/office/drawing/2014/main" id="{8B00896A-145A-BB49-D88C-02988E4AD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4212" y="5461171"/>
            <a:ext cx="1798708" cy="112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48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FB0BB-7F8A-6378-CDF6-A14F9350E3FF}"/>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F72606BF-9864-0590-400E-93A3D023864A}"/>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sp>
        <p:nvSpPr>
          <p:cNvPr id="14" name="Rettangolo 5">
            <a:extLst>
              <a:ext uri="{FF2B5EF4-FFF2-40B4-BE49-F238E27FC236}">
                <a16:creationId xmlns:a16="http://schemas.microsoft.com/office/drawing/2014/main" id="{6E365E6A-7669-1677-B4BA-98042265D076}"/>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pic>
        <p:nvPicPr>
          <p:cNvPr id="15" name="Picture 10" descr="Uni-Padua-IT - iGEM 2023">
            <a:extLst>
              <a:ext uri="{FF2B5EF4-FFF2-40B4-BE49-F238E27FC236}">
                <a16:creationId xmlns:a16="http://schemas.microsoft.com/office/drawing/2014/main" id="{029A6354-FB57-43DB-3B14-012C562D3B6D}"/>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0838AD7E-D86E-2FF1-2B24-3FDB3B36CC72}"/>
              </a:ext>
            </a:extLst>
          </p:cNvPr>
          <p:cNvSpPr txBox="1"/>
          <p:nvPr/>
        </p:nvSpPr>
        <p:spPr>
          <a:xfrm>
            <a:off x="194616" y="73965"/>
            <a:ext cx="5968439" cy="461665"/>
          </a:xfrm>
          <a:prstGeom prst="rect">
            <a:avLst/>
          </a:prstGeom>
          <a:noFill/>
        </p:spPr>
        <p:txBody>
          <a:bodyPr wrap="square" rtlCol="0">
            <a:spAutoFit/>
          </a:bodyPr>
          <a:lstStyle/>
          <a:p>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Averaging over stations</a:t>
            </a:r>
            <a:endParaRPr lang="en-US" sz="2400" noProof="0" dirty="0">
              <a:solidFill>
                <a:schemeClr val="bg1">
                  <a:lumMod val="95000"/>
                </a:schemeClr>
              </a:solidFill>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7AE74C36-F365-CCAE-6173-EB4A77227426}"/>
                  </a:ext>
                </a:extLst>
              </p:cNvPr>
              <p:cNvSpPr txBox="1"/>
              <p:nvPr/>
            </p:nvSpPr>
            <p:spPr>
              <a:xfrm>
                <a:off x="821977" y="780215"/>
                <a:ext cx="10416000" cy="1506053"/>
              </a:xfrm>
              <a:prstGeom prst="rect">
                <a:avLst/>
              </a:prstGeom>
              <a:noFill/>
            </p:spPr>
            <p:txBody>
              <a:bodyPr wrap="square">
                <a:spAutoFit/>
              </a:bodyPr>
              <a:lstStyle/>
              <a:p>
                <a:pPr algn="ctr">
                  <a:lnSpc>
                    <a:spcPct val="100000"/>
                  </a:lnSpc>
                  <a:spcBef>
                    <a:spcPts val="340"/>
                  </a:spcBef>
                  <a:spcAft>
                    <a:spcPts val="142"/>
                  </a:spcAft>
                </a:pPr>
                <a:r>
                  <a:rPr lang="en-US" sz="1800" b="1" i="1" u="none" strike="noStrike" noProof="0" dirty="0">
                    <a:solidFill>
                      <a:srgbClr val="000000"/>
                    </a:solidFill>
                    <a:uFillTx/>
                    <a:latin typeface="CMU Serif" panose="02000603000000000000"/>
                  </a:rPr>
                  <a:t>We’d like to extract a </a:t>
                </a:r>
                <a:r>
                  <a:rPr lang="en-US" sz="1800" b="1" i="1" u="none" strike="noStrike" noProof="0" dirty="0">
                    <a:solidFill>
                      <a:schemeClr val="tx2">
                        <a:lumMod val="75000"/>
                        <a:lumOff val="25000"/>
                      </a:schemeClr>
                    </a:solidFill>
                    <a:uFillTx/>
                    <a:latin typeface="CMU Serif" panose="02000603000000000000"/>
                  </a:rPr>
                  <a:t>single value </a:t>
                </a:r>
                <a:r>
                  <a:rPr lang="en-US" sz="1800" b="1" i="1" u="none" strike="noStrike" noProof="0" dirty="0">
                    <a:solidFill>
                      <a:srgbClr val="000000"/>
                    </a:solidFill>
                    <a:uFillTx/>
                    <a:latin typeface="CMU Serif" panose="02000603000000000000"/>
                  </a:rPr>
                  <a:t>for each region by averaging over all stations, i.e. get the regional trend:</a:t>
                </a:r>
              </a:p>
              <a:p>
                <a:pPr algn="ctr">
                  <a:lnSpc>
                    <a:spcPct val="100000"/>
                  </a:lnSpc>
                  <a:spcBef>
                    <a:spcPts val="340"/>
                  </a:spcBef>
                  <a:spcAft>
                    <a:spcPts val="142"/>
                  </a:spcAft>
                </a:pPr>
                <a14:m>
                  <m:oMathPara xmlns:m="http://schemas.openxmlformats.org/officeDocument/2006/math">
                    <m:oMathParaPr>
                      <m:jc m:val="centerGroup"/>
                    </m:oMathParaPr>
                    <m:oMath xmlns:m="http://schemas.openxmlformats.org/officeDocument/2006/math">
                      <m:sSub>
                        <m:sSubPr>
                          <m:ctrlPr>
                            <a:rPr lang="en-US" sz="1800" b="0" i="1" u="none" strike="noStrike" noProof="0" smtClean="0">
                              <a:solidFill>
                                <a:srgbClr val="000000"/>
                              </a:solidFill>
                              <a:uFillTx/>
                              <a:latin typeface="Cambria Math" panose="02040503050406030204" pitchFamily="18" charset="0"/>
                            </a:rPr>
                          </m:ctrlPr>
                        </m:sSubPr>
                        <m:e>
                          <m:r>
                            <a:rPr lang="en-US" sz="1800" b="0" i="1" u="none" strike="noStrike" noProof="0" smtClean="0">
                              <a:solidFill>
                                <a:srgbClr val="000000"/>
                              </a:solidFill>
                              <a:uFillTx/>
                              <a:latin typeface="Cambria Math" panose="02040503050406030204" pitchFamily="18" charset="0"/>
                            </a:rPr>
                            <m:t>𝑏</m:t>
                          </m:r>
                        </m:e>
                        <m:sub>
                          <m:r>
                            <a:rPr lang="en-US" sz="1800" b="0" i="1" u="none" strike="noStrike" noProof="0" smtClean="0">
                              <a:solidFill>
                                <a:srgbClr val="000000"/>
                              </a:solidFill>
                              <a:uFillTx/>
                              <a:latin typeface="Cambria Math" panose="02040503050406030204" pitchFamily="18" charset="0"/>
                            </a:rPr>
                            <m:t>𝑟𝑒𝑔</m:t>
                          </m:r>
                        </m:sub>
                      </m:sSub>
                      <m:r>
                        <a:rPr lang="en-US" sz="1800" b="0" i="1" u="none" strike="noStrike" noProof="0" smtClean="0">
                          <a:solidFill>
                            <a:srgbClr val="000000"/>
                          </a:solidFill>
                          <a:uFillTx/>
                          <a:latin typeface="Cambria Math" panose="02040503050406030204" pitchFamily="18" charset="0"/>
                        </a:rPr>
                        <m:t>=</m:t>
                      </m:r>
                      <m:f>
                        <m:fPr>
                          <m:ctrlPr>
                            <a:rPr lang="en-US" sz="1800" b="0" i="1" u="none" strike="noStrike" noProof="0" smtClean="0">
                              <a:solidFill>
                                <a:srgbClr val="000000"/>
                              </a:solidFill>
                              <a:uFillTx/>
                              <a:latin typeface="Cambria Math" panose="02040503050406030204" pitchFamily="18" charset="0"/>
                            </a:rPr>
                          </m:ctrlPr>
                        </m:fPr>
                        <m:num>
                          <m:r>
                            <a:rPr lang="en-US" sz="1800" b="0" i="1" u="none" strike="noStrike" noProof="0" smtClean="0">
                              <a:solidFill>
                                <a:srgbClr val="000000"/>
                              </a:solidFill>
                              <a:uFillTx/>
                              <a:latin typeface="Cambria Math" panose="02040503050406030204" pitchFamily="18" charset="0"/>
                            </a:rPr>
                            <m:t>1</m:t>
                          </m:r>
                        </m:num>
                        <m:den>
                          <m:r>
                            <a:rPr lang="en-US" sz="1800" b="0" i="1" u="none" strike="noStrike" noProof="0" smtClean="0">
                              <a:solidFill>
                                <a:srgbClr val="000000"/>
                              </a:solidFill>
                              <a:uFillTx/>
                              <a:latin typeface="Cambria Math" panose="02040503050406030204" pitchFamily="18" charset="0"/>
                            </a:rPr>
                            <m:t>4</m:t>
                          </m:r>
                        </m:den>
                      </m:f>
                      <m:d>
                        <m:dPr>
                          <m:ctrlPr>
                            <a:rPr lang="en-US" sz="1800" b="0" i="1" u="none" strike="noStrike" noProof="0" smtClean="0">
                              <a:solidFill>
                                <a:srgbClr val="000000"/>
                              </a:solidFill>
                              <a:uFillTx/>
                              <a:latin typeface="Cambria Math" panose="02040503050406030204" pitchFamily="18" charset="0"/>
                            </a:rPr>
                          </m:ctrlPr>
                        </m:dPr>
                        <m:e>
                          <m:sSub>
                            <m:sSubPr>
                              <m:ctrlPr>
                                <a:rPr lang="en-US" sz="1800" b="0" i="1" u="none" strike="noStrike" noProof="0" smtClean="0">
                                  <a:solidFill>
                                    <a:srgbClr val="000000"/>
                                  </a:solidFill>
                                  <a:uFillTx/>
                                  <a:latin typeface="Cambria Math" panose="02040503050406030204" pitchFamily="18" charset="0"/>
                                </a:rPr>
                              </m:ctrlPr>
                            </m:sSubPr>
                            <m:e>
                              <m:r>
                                <a:rPr lang="en-US" sz="1800" b="0" i="1" u="none" strike="noStrike" noProof="0" smtClean="0">
                                  <a:solidFill>
                                    <a:srgbClr val="000000"/>
                                  </a:solidFill>
                                  <a:uFillTx/>
                                  <a:latin typeface="Cambria Math" panose="02040503050406030204" pitchFamily="18" charset="0"/>
                                </a:rPr>
                                <m:t>𝑏</m:t>
                              </m:r>
                            </m:e>
                            <m:sub>
                              <m:r>
                                <a:rPr lang="en-US" sz="1800" b="0" i="1" u="none" strike="noStrike" noProof="0" smtClean="0">
                                  <a:solidFill>
                                    <a:srgbClr val="000000"/>
                                  </a:solidFill>
                                  <a:uFillTx/>
                                  <a:latin typeface="Cambria Math" panose="02040503050406030204" pitchFamily="18" charset="0"/>
                                </a:rPr>
                                <m:t>1</m:t>
                              </m:r>
                            </m:sub>
                          </m:sSub>
                          <m:r>
                            <a:rPr lang="en-US" sz="1800" b="0" i="1" u="none" strike="noStrike" noProof="0" smtClean="0">
                              <a:solidFill>
                                <a:srgbClr val="000000"/>
                              </a:solidFill>
                              <a:uFillTx/>
                              <a:latin typeface="Cambria Math" panose="02040503050406030204" pitchFamily="18" charset="0"/>
                            </a:rPr>
                            <m:t>+</m:t>
                          </m:r>
                          <m:sSub>
                            <m:sSubPr>
                              <m:ctrlPr>
                                <a:rPr lang="en-US" sz="1800" b="0" i="1" u="none" strike="noStrike" noProof="0" smtClean="0">
                                  <a:solidFill>
                                    <a:srgbClr val="000000"/>
                                  </a:solidFill>
                                  <a:uFillTx/>
                                  <a:latin typeface="Cambria Math" panose="02040503050406030204" pitchFamily="18" charset="0"/>
                                </a:rPr>
                              </m:ctrlPr>
                            </m:sSubPr>
                            <m:e>
                              <m:r>
                                <a:rPr lang="en-US" sz="1800" b="0" i="1" u="none" strike="noStrike" noProof="0" smtClean="0">
                                  <a:solidFill>
                                    <a:srgbClr val="000000"/>
                                  </a:solidFill>
                                  <a:uFillTx/>
                                  <a:latin typeface="Cambria Math" panose="02040503050406030204" pitchFamily="18" charset="0"/>
                                </a:rPr>
                                <m:t>𝑏</m:t>
                              </m:r>
                            </m:e>
                            <m:sub>
                              <m:r>
                                <a:rPr lang="en-US" sz="1800" b="0" i="1" u="none" strike="noStrike" noProof="0" smtClean="0">
                                  <a:solidFill>
                                    <a:srgbClr val="000000"/>
                                  </a:solidFill>
                                  <a:uFillTx/>
                                  <a:latin typeface="Cambria Math" panose="02040503050406030204" pitchFamily="18" charset="0"/>
                                </a:rPr>
                                <m:t>2</m:t>
                              </m:r>
                            </m:sub>
                          </m:sSub>
                          <m:r>
                            <a:rPr lang="en-US" sz="1800" b="0" i="1" u="none" strike="noStrike" noProof="0" smtClean="0">
                              <a:solidFill>
                                <a:srgbClr val="000000"/>
                              </a:solidFill>
                              <a:uFillTx/>
                              <a:latin typeface="Cambria Math" panose="02040503050406030204" pitchFamily="18" charset="0"/>
                            </a:rPr>
                            <m:t>+</m:t>
                          </m:r>
                          <m:sSub>
                            <m:sSubPr>
                              <m:ctrlPr>
                                <a:rPr lang="en-US" sz="1800" b="0" i="1" u="none" strike="noStrike" noProof="0" smtClean="0">
                                  <a:solidFill>
                                    <a:srgbClr val="000000"/>
                                  </a:solidFill>
                                  <a:uFillTx/>
                                  <a:latin typeface="Cambria Math" panose="02040503050406030204" pitchFamily="18" charset="0"/>
                                </a:rPr>
                              </m:ctrlPr>
                            </m:sSubPr>
                            <m:e>
                              <m:r>
                                <a:rPr lang="en-US" sz="1800" b="0" i="1" u="none" strike="noStrike" noProof="0" smtClean="0">
                                  <a:solidFill>
                                    <a:srgbClr val="000000"/>
                                  </a:solidFill>
                                  <a:uFillTx/>
                                  <a:latin typeface="Cambria Math" panose="02040503050406030204" pitchFamily="18" charset="0"/>
                                </a:rPr>
                                <m:t>𝑏</m:t>
                              </m:r>
                            </m:e>
                            <m:sub>
                              <m:r>
                                <a:rPr lang="en-US" sz="1800" b="0" i="1" u="none" strike="noStrike" noProof="0" smtClean="0">
                                  <a:solidFill>
                                    <a:srgbClr val="000000"/>
                                  </a:solidFill>
                                  <a:uFillTx/>
                                  <a:latin typeface="Cambria Math" panose="02040503050406030204" pitchFamily="18" charset="0"/>
                                </a:rPr>
                                <m:t>3</m:t>
                              </m:r>
                            </m:sub>
                          </m:sSub>
                          <m:r>
                            <a:rPr lang="en-US" sz="1800" b="0" i="1" u="none" strike="noStrike" noProof="0" smtClean="0">
                              <a:solidFill>
                                <a:srgbClr val="000000"/>
                              </a:solidFill>
                              <a:uFillTx/>
                              <a:latin typeface="Cambria Math" panose="02040503050406030204" pitchFamily="18" charset="0"/>
                            </a:rPr>
                            <m:t>+</m:t>
                          </m:r>
                          <m:sSub>
                            <m:sSubPr>
                              <m:ctrlPr>
                                <a:rPr lang="en-US" sz="1800" b="0" i="1" u="none" strike="noStrike" noProof="0" smtClean="0">
                                  <a:solidFill>
                                    <a:srgbClr val="000000"/>
                                  </a:solidFill>
                                  <a:uFillTx/>
                                  <a:latin typeface="Cambria Math" panose="02040503050406030204" pitchFamily="18" charset="0"/>
                                </a:rPr>
                              </m:ctrlPr>
                            </m:sSubPr>
                            <m:e>
                              <m:r>
                                <a:rPr lang="en-US" sz="1800" b="0" i="1" u="none" strike="noStrike" noProof="0" smtClean="0">
                                  <a:solidFill>
                                    <a:srgbClr val="000000"/>
                                  </a:solidFill>
                                  <a:uFillTx/>
                                  <a:latin typeface="Cambria Math" panose="02040503050406030204" pitchFamily="18" charset="0"/>
                                </a:rPr>
                                <m:t>𝑏</m:t>
                              </m:r>
                            </m:e>
                            <m:sub>
                              <m:r>
                                <a:rPr lang="en-US" sz="1800" b="0" i="1" u="none" strike="noStrike" noProof="0" smtClean="0">
                                  <a:solidFill>
                                    <a:srgbClr val="000000"/>
                                  </a:solidFill>
                                  <a:uFillTx/>
                                  <a:latin typeface="Cambria Math" panose="02040503050406030204" pitchFamily="18" charset="0"/>
                                </a:rPr>
                                <m:t>4</m:t>
                              </m:r>
                            </m:sub>
                          </m:sSub>
                        </m:e>
                      </m:d>
                    </m:oMath>
                  </m:oMathPara>
                </a14:m>
                <a:endParaRPr lang="en-US" noProof="0" dirty="0">
                  <a:solidFill>
                    <a:srgbClr val="000000"/>
                  </a:solidFill>
                  <a:latin typeface="CMU Serif" panose="02000603000000000000"/>
                </a:endParaRPr>
              </a:p>
              <a:p>
                <a:pPr algn="ctr">
                  <a:lnSpc>
                    <a:spcPct val="100000"/>
                  </a:lnSpc>
                  <a:spcBef>
                    <a:spcPts val="340"/>
                  </a:spcBef>
                  <a:spcAft>
                    <a:spcPts val="142"/>
                  </a:spcAft>
                </a:pPr>
                <a:r>
                  <a:rPr lang="en-US" sz="1800" b="1" u="none" strike="noStrike" noProof="0" dirty="0">
                    <a:solidFill>
                      <a:srgbClr val="000000"/>
                    </a:solidFill>
                    <a:uFillTx/>
                    <a:latin typeface="CMU Serif" panose="02000603000000000000"/>
                  </a:rPr>
                  <a:t>Unfortunately</a:t>
                </a:r>
                <a14:m>
                  <m:oMath xmlns:m="http://schemas.openxmlformats.org/officeDocument/2006/math">
                    <m:r>
                      <a:rPr lang="en-US" sz="1800" b="1" i="1" u="none" strike="noStrike" noProof="0" smtClean="0">
                        <a:solidFill>
                          <a:srgbClr val="000000"/>
                        </a:solidFill>
                        <a:uFillTx/>
                        <a:latin typeface="Cambria Math" panose="02040503050406030204" pitchFamily="18" charset="0"/>
                      </a:rPr>
                      <m:t>, </m:t>
                    </m:r>
                    <m:sSub>
                      <m:sSubPr>
                        <m:ctrlPr>
                          <a:rPr lang="en-US" sz="1800" b="1" i="1" u="none" strike="noStrike" noProof="0" smtClean="0">
                            <a:solidFill>
                              <a:srgbClr val="000000"/>
                            </a:solidFill>
                            <a:uFillTx/>
                            <a:latin typeface="Cambria Math" panose="02040503050406030204" pitchFamily="18" charset="0"/>
                          </a:rPr>
                        </m:ctrlPr>
                      </m:sSubPr>
                      <m:e>
                        <m:r>
                          <a:rPr lang="en-US" sz="1800" b="1" i="1" u="none" strike="noStrike" noProof="0" smtClean="0">
                            <a:solidFill>
                              <a:srgbClr val="000000"/>
                            </a:solidFill>
                            <a:uFillTx/>
                            <a:latin typeface="Cambria Math" panose="02040503050406030204" pitchFamily="18" charset="0"/>
                          </a:rPr>
                          <m:t>𝒃</m:t>
                        </m:r>
                      </m:e>
                      <m:sub>
                        <m:r>
                          <a:rPr lang="en-US" sz="1800" b="1" i="1" u="none" strike="noStrike" noProof="0" smtClean="0">
                            <a:solidFill>
                              <a:srgbClr val="000000"/>
                            </a:solidFill>
                            <a:uFillTx/>
                            <a:latin typeface="Cambria Math" panose="02040503050406030204" pitchFamily="18" charset="0"/>
                          </a:rPr>
                          <m:t>𝒊</m:t>
                        </m:r>
                      </m:sub>
                    </m:sSub>
                  </m:oMath>
                </a14:m>
                <a:r>
                  <a:rPr lang="en-US" sz="1800" b="1" u="none" strike="noStrike" noProof="0" dirty="0">
                    <a:solidFill>
                      <a:srgbClr val="000000"/>
                    </a:solidFill>
                    <a:uFillTx/>
                    <a:latin typeface="CMU Serif" panose="02000603000000000000"/>
                  </a:rPr>
                  <a:t> is not normally distributed and the above average can’t be computed in a close form </a:t>
                </a:r>
                <a:r>
                  <a:rPr lang="en-US" b="1" noProof="0" dirty="0">
                    <a:latin typeface="CMU Serif" panose="02000603000000000000"/>
                  </a:rPr>
                  <a:t>except for its expected value and variance. Still, we can estimate it numerically with MCMC</a:t>
                </a:r>
                <a:endParaRPr lang="en-US" sz="1800" b="1" u="none" strike="noStrike" noProof="0" dirty="0">
                  <a:solidFill>
                    <a:srgbClr val="000000"/>
                  </a:solidFill>
                  <a:uFillTx/>
                  <a:latin typeface="CMU Serif" panose="02000603000000000000"/>
                </a:endParaRPr>
              </a:p>
            </p:txBody>
          </p:sp>
        </mc:Choice>
        <mc:Fallback xmlns="">
          <p:sp>
            <p:nvSpPr>
              <p:cNvPr id="7" name="CasellaDiTesto 6">
                <a:extLst>
                  <a:ext uri="{FF2B5EF4-FFF2-40B4-BE49-F238E27FC236}">
                    <a16:creationId xmlns:a16="http://schemas.microsoft.com/office/drawing/2014/main" id="{7AE74C36-F365-CCAE-6173-EB4A77227426}"/>
                  </a:ext>
                </a:extLst>
              </p:cNvPr>
              <p:cNvSpPr txBox="1">
                <a:spLocks noRot="1" noChangeAspect="1" noMove="1" noResize="1" noEditPoints="1" noAdjustHandles="1" noChangeArrowheads="1" noChangeShapeType="1" noTextEdit="1"/>
              </p:cNvSpPr>
              <p:nvPr/>
            </p:nvSpPr>
            <p:spPr>
              <a:xfrm>
                <a:off x="821977" y="780215"/>
                <a:ext cx="10416000" cy="1506053"/>
              </a:xfrm>
              <a:prstGeom prst="rect">
                <a:avLst/>
              </a:prstGeom>
              <a:blipFill>
                <a:blip r:embed="rId4"/>
                <a:stretch>
                  <a:fillRect t="-2429" b="-5668"/>
                </a:stretch>
              </a:blipFill>
            </p:spPr>
            <p:txBody>
              <a:bodyPr/>
              <a:lstStyle/>
              <a:p>
                <a:r>
                  <a:rPr lang="it-IT">
                    <a:noFill/>
                  </a:rPr>
                  <a:t> </a:t>
                </a:r>
              </a:p>
            </p:txBody>
          </p:sp>
        </mc:Fallback>
      </mc:AlternateContent>
      <p:pic>
        <p:nvPicPr>
          <p:cNvPr id="4" name="Immagine 3" descr="Immagine che contiene diagramma, linea, Diagramma, schermata&#10;&#10;Il contenuto generato dall'IA potrebbe non essere corretto.">
            <a:extLst>
              <a:ext uri="{FF2B5EF4-FFF2-40B4-BE49-F238E27FC236}">
                <a16:creationId xmlns:a16="http://schemas.microsoft.com/office/drawing/2014/main" id="{0A7B0B2A-AEC8-2307-905A-7EFEA1DBF0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920" y="2599324"/>
            <a:ext cx="4422308" cy="3825383"/>
          </a:xfrm>
          <a:prstGeom prst="rect">
            <a:avLst/>
          </a:prstGeom>
        </p:spPr>
      </p:pic>
      <p:pic>
        <p:nvPicPr>
          <p:cNvPr id="8" name="Immagine 7">
            <a:extLst>
              <a:ext uri="{FF2B5EF4-FFF2-40B4-BE49-F238E27FC236}">
                <a16:creationId xmlns:a16="http://schemas.microsoft.com/office/drawing/2014/main" id="{C7E3D40F-1051-9960-193E-F069F0F2A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3016" y="2568913"/>
            <a:ext cx="4306961" cy="3886206"/>
          </a:xfrm>
          <a:prstGeom prst="rect">
            <a:avLst/>
          </a:prstGeom>
        </p:spPr>
      </p:pic>
    </p:spTree>
    <p:extLst>
      <p:ext uri="{BB962C8B-B14F-4D97-AF65-F5344CB8AC3E}">
        <p14:creationId xmlns:p14="http://schemas.microsoft.com/office/powerpoint/2010/main" val="223388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A7BB9-C00B-2994-DF7E-5182C81F5A17}"/>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6846834B-CC8C-6ACB-4101-BADF982F132C}"/>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sp>
        <p:nvSpPr>
          <p:cNvPr id="14" name="Rettangolo 5">
            <a:extLst>
              <a:ext uri="{FF2B5EF4-FFF2-40B4-BE49-F238E27FC236}">
                <a16:creationId xmlns:a16="http://schemas.microsoft.com/office/drawing/2014/main" id="{0D709005-D6CC-02DD-8D74-1D6FB6959336}"/>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pic>
        <p:nvPicPr>
          <p:cNvPr id="15" name="Picture 10" descr="Uni-Padua-IT - iGEM 2023">
            <a:extLst>
              <a:ext uri="{FF2B5EF4-FFF2-40B4-BE49-F238E27FC236}">
                <a16:creationId xmlns:a16="http://schemas.microsoft.com/office/drawing/2014/main" id="{412A7DD4-FF51-3C17-8141-405C0DCED56C}"/>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6559EBFC-C1B8-2BE1-7B72-F633C5DF5FFE}"/>
              </a:ext>
            </a:extLst>
          </p:cNvPr>
          <p:cNvSpPr txBox="1"/>
          <p:nvPr/>
        </p:nvSpPr>
        <p:spPr>
          <a:xfrm>
            <a:off x="194616" y="73965"/>
            <a:ext cx="5968439" cy="461665"/>
          </a:xfrm>
          <a:prstGeom prst="rect">
            <a:avLst/>
          </a:prstGeom>
          <a:noFill/>
        </p:spPr>
        <p:txBody>
          <a:bodyPr wrap="square" rtlCol="0">
            <a:spAutoFit/>
          </a:bodyPr>
          <a:lstStyle/>
          <a:p>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Final results</a:t>
            </a:r>
            <a:endParaRPr lang="en-US" sz="2400" noProof="0" dirty="0">
              <a:solidFill>
                <a:schemeClr val="bg1">
                  <a:lumMod val="95000"/>
                </a:schemeClr>
              </a:solidFill>
            </a:endParaRPr>
          </a:p>
        </p:txBody>
      </p:sp>
      <p:pic>
        <p:nvPicPr>
          <p:cNvPr id="3" name="Immagine 2">
            <a:extLst>
              <a:ext uri="{FF2B5EF4-FFF2-40B4-BE49-F238E27FC236}">
                <a16:creationId xmlns:a16="http://schemas.microsoft.com/office/drawing/2014/main" id="{1E652435-A252-B352-8398-0D24F5A23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 y="1035219"/>
            <a:ext cx="6867874" cy="3924499"/>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01513549-0589-E4EE-DB3F-541E4D4A1FAF}"/>
                  </a:ext>
                </a:extLst>
              </p:cNvPr>
              <p:cNvSpPr txBox="1"/>
              <p:nvPr/>
            </p:nvSpPr>
            <p:spPr>
              <a:xfrm>
                <a:off x="7168440" y="2023600"/>
                <a:ext cx="4600403" cy="3330399"/>
              </a:xfrm>
              <a:prstGeom prst="rect">
                <a:avLst/>
              </a:prstGeom>
              <a:noFill/>
            </p:spPr>
            <p:txBody>
              <a:bodyPr wrap="square" rtlCol="0">
                <a:spAutoFit/>
              </a:bodyPr>
              <a:lstStyle/>
              <a:p>
                <a:endParaRPr lang="en-US" noProof="0" dirty="0">
                  <a:latin typeface="CMU Serif" panose="02000603000000000000"/>
                </a:endParaRPr>
              </a:p>
              <a:p>
                <a:pPr marL="342900" indent="-342900">
                  <a:buFont typeface="Arial" panose="020B0604020202020204" pitchFamily="34" charset="0"/>
                  <a:buChar char="•"/>
                </a:pPr>
                <a:r>
                  <a:rPr lang="en-US" b="1" noProof="0" dirty="0">
                    <a:latin typeface="CMU Serif" panose="02000603000000000000"/>
                  </a:rPr>
                  <a:t>At a 5% level of significance, at least for the min and daily avg temp, </a:t>
                </a:r>
                <a:r>
                  <a:rPr lang="en-US" b="1" noProof="0" dirty="0">
                    <a:solidFill>
                      <a:schemeClr val="tx2">
                        <a:lumMod val="75000"/>
                        <a:lumOff val="25000"/>
                      </a:schemeClr>
                    </a:solidFill>
                    <a:latin typeface="CMU Serif" panose="02000603000000000000"/>
                  </a:rPr>
                  <a:t>we can reject the null hypothesis </a:t>
                </a:r>
                <a14:m>
                  <m:oMath xmlns:m="http://schemas.openxmlformats.org/officeDocument/2006/math">
                    <m:sSub>
                      <m:sSubPr>
                        <m:ctrlPr>
                          <a:rPr lang="en-US" b="1" i="1" noProof="0" smtClean="0">
                            <a:solidFill>
                              <a:schemeClr val="tx2">
                                <a:lumMod val="75000"/>
                                <a:lumOff val="25000"/>
                              </a:schemeClr>
                            </a:solidFill>
                            <a:latin typeface="Cambria Math" panose="02040503050406030204" pitchFamily="18" charset="0"/>
                          </a:rPr>
                        </m:ctrlPr>
                      </m:sSubPr>
                      <m:e>
                        <m:r>
                          <a:rPr lang="en-US" b="1" i="1" noProof="0" smtClean="0">
                            <a:solidFill>
                              <a:schemeClr val="tx2">
                                <a:lumMod val="75000"/>
                                <a:lumOff val="25000"/>
                              </a:schemeClr>
                            </a:solidFill>
                            <a:latin typeface="Cambria Math" panose="02040503050406030204" pitchFamily="18" charset="0"/>
                          </a:rPr>
                          <m:t>𝑯</m:t>
                        </m:r>
                      </m:e>
                      <m:sub>
                        <m:r>
                          <a:rPr lang="en-US" b="1" i="1" noProof="0" smtClean="0">
                            <a:solidFill>
                              <a:schemeClr val="tx2">
                                <a:lumMod val="75000"/>
                                <a:lumOff val="25000"/>
                              </a:schemeClr>
                            </a:solidFill>
                            <a:latin typeface="Cambria Math" panose="02040503050406030204" pitchFamily="18" charset="0"/>
                          </a:rPr>
                          <m:t>𝟎</m:t>
                        </m:r>
                      </m:sub>
                    </m:sSub>
                    <m:r>
                      <a:rPr lang="en-US" b="1" i="1" noProof="0" smtClean="0">
                        <a:solidFill>
                          <a:schemeClr val="tx2">
                            <a:lumMod val="75000"/>
                            <a:lumOff val="25000"/>
                          </a:schemeClr>
                        </a:solidFill>
                        <a:latin typeface="Cambria Math" panose="02040503050406030204" pitchFamily="18" charset="0"/>
                      </a:rPr>
                      <m:t>: </m:t>
                    </m:r>
                    <m:sSub>
                      <m:sSubPr>
                        <m:ctrlPr>
                          <a:rPr lang="en-US" b="1" i="1" noProof="0" smtClean="0">
                            <a:solidFill>
                              <a:schemeClr val="tx2">
                                <a:lumMod val="75000"/>
                                <a:lumOff val="25000"/>
                              </a:schemeClr>
                            </a:solidFill>
                            <a:latin typeface="Cambria Math" panose="02040503050406030204" pitchFamily="18" charset="0"/>
                          </a:rPr>
                        </m:ctrlPr>
                      </m:sSubPr>
                      <m:e>
                        <m:r>
                          <a:rPr lang="en-US" b="1" i="1" noProof="0" smtClean="0">
                            <a:solidFill>
                              <a:schemeClr val="tx2">
                                <a:lumMod val="75000"/>
                                <a:lumOff val="25000"/>
                              </a:schemeClr>
                            </a:solidFill>
                            <a:latin typeface="Cambria Math" panose="02040503050406030204" pitchFamily="18" charset="0"/>
                          </a:rPr>
                          <m:t>𝒃</m:t>
                        </m:r>
                      </m:e>
                      <m:sub>
                        <m:r>
                          <a:rPr lang="en-US" b="1" i="1" noProof="0" smtClean="0">
                            <a:solidFill>
                              <a:schemeClr val="tx2">
                                <a:lumMod val="75000"/>
                                <a:lumOff val="25000"/>
                              </a:schemeClr>
                            </a:solidFill>
                            <a:latin typeface="Cambria Math" panose="02040503050406030204" pitchFamily="18" charset="0"/>
                          </a:rPr>
                          <m:t>𝒓𝒆𝒈</m:t>
                        </m:r>
                      </m:sub>
                    </m:sSub>
                    <m:r>
                      <a:rPr lang="en-US" b="1" i="1" noProof="0" smtClean="0">
                        <a:solidFill>
                          <a:schemeClr val="tx2">
                            <a:lumMod val="75000"/>
                            <a:lumOff val="25000"/>
                          </a:schemeClr>
                        </a:solidFill>
                        <a:latin typeface="Cambria Math" panose="02040503050406030204" pitchFamily="18" charset="0"/>
                      </a:rPr>
                      <m:t> = </m:t>
                    </m:r>
                    <m:r>
                      <a:rPr lang="en-US" b="1" i="1" noProof="0" smtClean="0">
                        <a:solidFill>
                          <a:schemeClr val="tx2">
                            <a:lumMod val="75000"/>
                            <a:lumOff val="25000"/>
                          </a:schemeClr>
                        </a:solidFill>
                        <a:latin typeface="Cambria Math" panose="02040503050406030204" pitchFamily="18" charset="0"/>
                      </a:rPr>
                      <m:t>𝟎</m:t>
                    </m:r>
                  </m:oMath>
                </a14:m>
                <a:endParaRPr lang="en-US" b="1" noProof="0" dirty="0">
                  <a:latin typeface="CMU Serif" panose="02000603000000000000"/>
                </a:endParaRPr>
              </a:p>
              <a:p>
                <a:pPr marL="342900" indent="-342900">
                  <a:buFont typeface="Arial" panose="020B0604020202020204" pitchFamily="34" charset="0"/>
                  <a:buChar char="•"/>
                </a:pPr>
                <a:endParaRPr lang="en-US" sz="1100" b="1" noProof="0" dirty="0">
                  <a:latin typeface="CMU Serif" panose="02000603000000000000"/>
                </a:endParaRPr>
              </a:p>
              <a:p>
                <a:pPr marL="342900" indent="-342900">
                  <a:buFont typeface="Arial" panose="020B0604020202020204" pitchFamily="34" charset="0"/>
                  <a:buChar char="•"/>
                </a:pPr>
                <a:r>
                  <a:rPr lang="en-US" b="1" noProof="0" dirty="0">
                    <a:latin typeface="CMU Serif" panose="02000603000000000000"/>
                  </a:rPr>
                  <a:t>The results are quite satisfying and appear to be consistent across regions. However, one should test this hypothesis</a:t>
                </a:r>
              </a:p>
              <a:p>
                <a:pPr marL="342900" indent="-342900">
                  <a:buFont typeface="Arial" panose="020B0604020202020204" pitchFamily="34" charset="0"/>
                  <a:buChar char="•"/>
                </a:pPr>
                <a:endParaRPr lang="en-US" sz="1100" b="1" noProof="0" dirty="0">
                  <a:latin typeface="CMU Serif" panose="02000603000000000000"/>
                </a:endParaRPr>
              </a:p>
              <a:p>
                <a:pPr marL="342900" indent="-342900">
                  <a:buFont typeface="Arial" panose="020B0604020202020204" pitchFamily="34" charset="0"/>
                  <a:buChar char="•"/>
                </a:pPr>
                <a:r>
                  <a:rPr lang="en-US" b="1" noProof="0" dirty="0">
                    <a:latin typeface="CMU Serif" panose="02000603000000000000"/>
                  </a:rPr>
                  <a:t>Results from SNPA always lie in the 95% C.I., so </a:t>
                </a:r>
                <a:r>
                  <a:rPr lang="en-US" b="1" noProof="0" dirty="0">
                    <a:solidFill>
                      <a:schemeClr val="tx2">
                        <a:lumMod val="75000"/>
                        <a:lumOff val="25000"/>
                      </a:schemeClr>
                    </a:solidFill>
                    <a:latin typeface="CMU Serif" panose="02000603000000000000"/>
                  </a:rPr>
                  <a:t>we can’t reject the null hypothesis: </a:t>
                </a:r>
                <a14:m>
                  <m:oMath xmlns:m="http://schemas.openxmlformats.org/officeDocument/2006/math">
                    <m:sSub>
                      <m:sSubPr>
                        <m:ctrlPr>
                          <a:rPr lang="it-IT" b="1" i="1" noProof="0" smtClean="0">
                            <a:solidFill>
                              <a:schemeClr val="tx2">
                                <a:lumMod val="75000"/>
                                <a:lumOff val="25000"/>
                              </a:schemeClr>
                            </a:solidFill>
                            <a:latin typeface="Cambria Math" panose="02040503050406030204" pitchFamily="18" charset="0"/>
                          </a:rPr>
                        </m:ctrlPr>
                      </m:sSubPr>
                      <m:e>
                        <m:r>
                          <a:rPr lang="it-IT" b="1" i="1" noProof="0" smtClean="0">
                            <a:solidFill>
                              <a:schemeClr val="tx2">
                                <a:lumMod val="75000"/>
                                <a:lumOff val="25000"/>
                              </a:schemeClr>
                            </a:solidFill>
                            <a:latin typeface="Cambria Math" panose="02040503050406030204" pitchFamily="18" charset="0"/>
                          </a:rPr>
                          <m:t>𝑯</m:t>
                        </m:r>
                      </m:e>
                      <m:sub>
                        <m:r>
                          <a:rPr lang="it-IT" b="1" i="1" noProof="0" smtClean="0">
                            <a:solidFill>
                              <a:schemeClr val="tx2">
                                <a:lumMod val="75000"/>
                                <a:lumOff val="25000"/>
                              </a:schemeClr>
                            </a:solidFill>
                            <a:latin typeface="Cambria Math" panose="02040503050406030204" pitchFamily="18" charset="0"/>
                          </a:rPr>
                          <m:t>𝟎</m:t>
                        </m:r>
                      </m:sub>
                    </m:sSub>
                    <m:r>
                      <a:rPr lang="it-IT" b="1" i="1" noProof="0" smtClean="0">
                        <a:solidFill>
                          <a:schemeClr val="tx2">
                            <a:lumMod val="75000"/>
                            <a:lumOff val="25000"/>
                          </a:schemeClr>
                        </a:solidFill>
                        <a:latin typeface="Cambria Math" panose="02040503050406030204" pitchFamily="18" charset="0"/>
                      </a:rPr>
                      <m:t>:</m:t>
                    </m:r>
                    <m:sSub>
                      <m:sSubPr>
                        <m:ctrlPr>
                          <a:rPr lang="it-IT" b="1" i="1" noProof="0" smtClean="0">
                            <a:solidFill>
                              <a:schemeClr val="tx2">
                                <a:lumMod val="75000"/>
                                <a:lumOff val="25000"/>
                              </a:schemeClr>
                            </a:solidFill>
                            <a:latin typeface="Cambria Math" panose="02040503050406030204" pitchFamily="18" charset="0"/>
                          </a:rPr>
                        </m:ctrlPr>
                      </m:sSubPr>
                      <m:e>
                        <m:r>
                          <a:rPr lang="it-IT" b="1" i="1" noProof="0" smtClean="0">
                            <a:solidFill>
                              <a:schemeClr val="tx2">
                                <a:lumMod val="75000"/>
                                <a:lumOff val="25000"/>
                              </a:schemeClr>
                            </a:solidFill>
                            <a:latin typeface="Cambria Math" panose="02040503050406030204" pitchFamily="18" charset="0"/>
                          </a:rPr>
                          <m:t>𝒃</m:t>
                        </m:r>
                      </m:e>
                      <m:sub>
                        <m:r>
                          <a:rPr lang="it-IT" b="1" i="1" noProof="0" smtClean="0">
                            <a:solidFill>
                              <a:schemeClr val="tx2">
                                <a:lumMod val="75000"/>
                                <a:lumOff val="25000"/>
                              </a:schemeClr>
                            </a:solidFill>
                            <a:latin typeface="Cambria Math" panose="02040503050406030204" pitchFamily="18" charset="0"/>
                          </a:rPr>
                          <m:t>𝒓𝒆𝒈</m:t>
                        </m:r>
                      </m:sub>
                    </m:sSub>
                    <m:r>
                      <a:rPr lang="it-IT" b="1" i="1" noProof="0" smtClean="0">
                        <a:solidFill>
                          <a:schemeClr val="tx2">
                            <a:lumMod val="75000"/>
                            <a:lumOff val="25000"/>
                          </a:schemeClr>
                        </a:solidFill>
                        <a:latin typeface="Cambria Math" panose="02040503050406030204" pitchFamily="18" charset="0"/>
                      </a:rPr>
                      <m:t>=</m:t>
                    </m:r>
                    <m:sSub>
                      <m:sSubPr>
                        <m:ctrlPr>
                          <a:rPr lang="it-IT" b="1" i="1" noProof="0" smtClean="0">
                            <a:solidFill>
                              <a:schemeClr val="tx2">
                                <a:lumMod val="75000"/>
                                <a:lumOff val="25000"/>
                              </a:schemeClr>
                            </a:solidFill>
                            <a:latin typeface="Cambria Math" panose="02040503050406030204" pitchFamily="18" charset="0"/>
                          </a:rPr>
                        </m:ctrlPr>
                      </m:sSubPr>
                      <m:e>
                        <m:r>
                          <a:rPr lang="it-IT" b="1" i="1" noProof="0" smtClean="0">
                            <a:solidFill>
                              <a:schemeClr val="tx2">
                                <a:lumMod val="75000"/>
                                <a:lumOff val="25000"/>
                              </a:schemeClr>
                            </a:solidFill>
                            <a:latin typeface="Cambria Math" panose="02040503050406030204" pitchFamily="18" charset="0"/>
                          </a:rPr>
                          <m:t>𝒃</m:t>
                        </m:r>
                      </m:e>
                      <m:sub>
                        <m:r>
                          <a:rPr lang="it-IT" b="1" i="1" noProof="0" smtClean="0">
                            <a:solidFill>
                              <a:schemeClr val="tx2">
                                <a:lumMod val="75000"/>
                                <a:lumOff val="25000"/>
                              </a:schemeClr>
                            </a:solidFill>
                            <a:latin typeface="Cambria Math" panose="02040503050406030204" pitchFamily="18" charset="0"/>
                          </a:rPr>
                          <m:t>𝑺𝑵𝑷𝑨</m:t>
                        </m:r>
                      </m:sub>
                    </m:sSub>
                  </m:oMath>
                </a14:m>
                <a:endParaRPr lang="en-US" b="1" noProof="0" dirty="0">
                  <a:latin typeface="CMU Serif" panose="02000603000000000000"/>
                </a:endParaRPr>
              </a:p>
            </p:txBody>
          </p:sp>
        </mc:Choice>
        <mc:Fallback xmlns="">
          <p:sp>
            <p:nvSpPr>
              <p:cNvPr id="5" name="CasellaDiTesto 4">
                <a:extLst>
                  <a:ext uri="{FF2B5EF4-FFF2-40B4-BE49-F238E27FC236}">
                    <a16:creationId xmlns:a16="http://schemas.microsoft.com/office/drawing/2014/main" id="{01513549-0589-E4EE-DB3F-541E4D4A1FAF}"/>
                  </a:ext>
                </a:extLst>
              </p:cNvPr>
              <p:cNvSpPr txBox="1">
                <a:spLocks noRot="1" noChangeAspect="1" noMove="1" noResize="1" noEditPoints="1" noAdjustHandles="1" noChangeArrowheads="1" noChangeShapeType="1" noTextEdit="1"/>
              </p:cNvSpPr>
              <p:nvPr/>
            </p:nvSpPr>
            <p:spPr>
              <a:xfrm>
                <a:off x="7168440" y="2023600"/>
                <a:ext cx="4600403" cy="3330399"/>
              </a:xfrm>
              <a:prstGeom prst="rect">
                <a:avLst/>
              </a:prstGeom>
              <a:blipFill>
                <a:blip r:embed="rId5"/>
                <a:stretch>
                  <a:fillRect l="-927" r="-662"/>
                </a:stretch>
              </a:blipFill>
            </p:spPr>
            <p:txBody>
              <a:bodyPr/>
              <a:lstStyle/>
              <a:p>
                <a:r>
                  <a:rPr lang="it-IT">
                    <a:noFill/>
                  </a:rPr>
                  <a:t> </a:t>
                </a:r>
              </a:p>
            </p:txBody>
          </p:sp>
        </mc:Fallback>
      </mc:AlternateContent>
      <p:sp>
        <p:nvSpPr>
          <p:cNvPr id="6" name="CasellaDiTesto 5">
            <a:extLst>
              <a:ext uri="{FF2B5EF4-FFF2-40B4-BE49-F238E27FC236}">
                <a16:creationId xmlns:a16="http://schemas.microsoft.com/office/drawing/2014/main" id="{453FDA04-AAC8-D5D2-9929-023B1898DB6D}"/>
              </a:ext>
            </a:extLst>
          </p:cNvPr>
          <p:cNvSpPr txBox="1"/>
          <p:nvPr/>
        </p:nvSpPr>
        <p:spPr>
          <a:xfrm>
            <a:off x="7312213" y="1371566"/>
            <a:ext cx="4456630" cy="646331"/>
          </a:xfrm>
          <a:prstGeom prst="rect">
            <a:avLst/>
          </a:prstGeom>
          <a:noFill/>
        </p:spPr>
        <p:txBody>
          <a:bodyPr wrap="square" rtlCol="0">
            <a:spAutoFit/>
          </a:bodyPr>
          <a:lstStyle/>
          <a:p>
            <a:r>
              <a:rPr lang="en-US" b="1" noProof="0" dirty="0">
                <a:latin typeface="CMU Serif" panose="02000603000000000000"/>
              </a:rPr>
              <a:t>Comparing everything with the national-scale SNPA data …</a:t>
            </a:r>
          </a:p>
        </p:txBody>
      </p:sp>
      <p:pic>
        <p:nvPicPr>
          <p:cNvPr id="10" name="Immagine 9">
            <a:extLst>
              <a:ext uri="{FF2B5EF4-FFF2-40B4-BE49-F238E27FC236}">
                <a16:creationId xmlns:a16="http://schemas.microsoft.com/office/drawing/2014/main" id="{7B6A0F74-A4C8-095C-2FD4-CC9F2BC6CDBC}"/>
              </a:ext>
            </a:extLst>
          </p:cNvPr>
          <p:cNvPicPr>
            <a:picLocks noChangeAspect="1"/>
          </p:cNvPicPr>
          <p:nvPr/>
        </p:nvPicPr>
        <p:blipFill>
          <a:blip r:embed="rId6"/>
          <a:srcRect t="11954" b="37194"/>
          <a:stretch>
            <a:fillRect/>
          </a:stretch>
        </p:blipFill>
        <p:spPr>
          <a:xfrm>
            <a:off x="219000" y="5155393"/>
            <a:ext cx="6949440" cy="1191021"/>
          </a:xfrm>
          <a:prstGeom prst="rect">
            <a:avLst/>
          </a:prstGeom>
        </p:spPr>
      </p:pic>
    </p:spTree>
    <p:extLst>
      <p:ext uri="{BB962C8B-B14F-4D97-AF65-F5344CB8AC3E}">
        <p14:creationId xmlns:p14="http://schemas.microsoft.com/office/powerpoint/2010/main" val="230475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31FC0-9B46-081D-FEE2-D4A9AB40073A}"/>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D1A37EDA-277F-3AB6-26C1-4D4104F120C7}"/>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sp>
        <p:nvSpPr>
          <p:cNvPr id="14" name="Rettangolo 5">
            <a:extLst>
              <a:ext uri="{FF2B5EF4-FFF2-40B4-BE49-F238E27FC236}">
                <a16:creationId xmlns:a16="http://schemas.microsoft.com/office/drawing/2014/main" id="{D232C061-0557-DAA9-4B33-42F0B4BE7AE4}"/>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pic>
        <p:nvPicPr>
          <p:cNvPr id="15" name="Picture 10" descr="Uni-Padua-IT - iGEM 2023">
            <a:extLst>
              <a:ext uri="{FF2B5EF4-FFF2-40B4-BE49-F238E27FC236}">
                <a16:creationId xmlns:a16="http://schemas.microsoft.com/office/drawing/2014/main" id="{ECBDA85B-FDF5-9660-0ECC-C6E8F036335C}"/>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6EB57906-63CE-1116-D4F6-8E87F8F96E92}"/>
              </a:ext>
            </a:extLst>
          </p:cNvPr>
          <p:cNvSpPr txBox="1"/>
          <p:nvPr/>
        </p:nvSpPr>
        <p:spPr>
          <a:xfrm>
            <a:off x="194616" y="73965"/>
            <a:ext cx="5968439" cy="461665"/>
          </a:xfrm>
          <a:prstGeom prst="rect">
            <a:avLst/>
          </a:prstGeom>
          <a:noFill/>
        </p:spPr>
        <p:txBody>
          <a:bodyPr wrap="square" rtlCol="0">
            <a:spAutoFit/>
          </a:bodyPr>
          <a:lstStyle/>
          <a:p>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2: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Comparisons between regions</a:t>
            </a:r>
            <a:endParaRPr lang="en-US" sz="2400" noProof="0" dirty="0">
              <a:solidFill>
                <a:schemeClr val="bg1">
                  <a:lumMod val="95000"/>
                </a:schemeClr>
              </a:solidFill>
            </a:endParaRP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77A9E5A8-FC71-8627-88BF-B1FB109EAB76}"/>
                  </a:ext>
                </a:extLst>
              </p:cNvPr>
              <p:cNvSpPr txBox="1"/>
              <p:nvPr/>
            </p:nvSpPr>
            <p:spPr>
              <a:xfrm>
                <a:off x="6750838" y="1621933"/>
                <a:ext cx="4123943" cy="3868175"/>
              </a:xfrm>
              <a:prstGeom prst="rect">
                <a:avLst/>
              </a:prstGeom>
              <a:noFill/>
            </p:spPr>
            <p:txBody>
              <a:bodyPr wrap="square" rtlCol="0">
                <a:spAutoFit/>
              </a:bodyPr>
              <a:lstStyle/>
              <a:p>
                <a:r>
                  <a:rPr lang="en-US" sz="2000" b="1" noProof="0" dirty="0">
                    <a:solidFill>
                      <a:schemeClr val="tx1">
                        <a:lumMod val="95000"/>
                        <a:lumOff val="5000"/>
                      </a:schemeClr>
                    </a:solidFill>
                    <a:latin typeface="CMU Serif" panose="02000603000000000000"/>
                  </a:rPr>
                  <a:t>We have samples coming from the posterior distribution of </a:t>
                </a:r>
                <a14:m>
                  <m:oMath xmlns:m="http://schemas.openxmlformats.org/officeDocument/2006/math">
                    <m:sSub>
                      <m:sSubPr>
                        <m:ctrlPr>
                          <a:rPr lang="en-US" sz="2000" b="1" i="1" noProof="0" smtClean="0">
                            <a:solidFill>
                              <a:schemeClr val="tx1">
                                <a:lumMod val="95000"/>
                                <a:lumOff val="5000"/>
                              </a:schemeClr>
                            </a:solidFill>
                            <a:latin typeface="Cambria Math" panose="02040503050406030204" pitchFamily="18" charset="0"/>
                          </a:rPr>
                        </m:ctrlPr>
                      </m:sSubPr>
                      <m:e>
                        <m:r>
                          <a:rPr lang="en-US" sz="2000" b="1" i="1" noProof="0" smtClean="0">
                            <a:solidFill>
                              <a:schemeClr val="tx1">
                                <a:lumMod val="95000"/>
                                <a:lumOff val="5000"/>
                              </a:schemeClr>
                            </a:solidFill>
                            <a:latin typeface="Cambria Math" panose="02040503050406030204" pitchFamily="18" charset="0"/>
                          </a:rPr>
                          <m:t>𝒃</m:t>
                        </m:r>
                      </m:e>
                      <m:sub>
                        <m:r>
                          <a:rPr lang="en-US" sz="2000" b="1" i="1" noProof="0" smtClean="0">
                            <a:solidFill>
                              <a:schemeClr val="tx1">
                                <a:lumMod val="95000"/>
                                <a:lumOff val="5000"/>
                              </a:schemeClr>
                            </a:solidFill>
                            <a:latin typeface="Cambria Math" panose="02040503050406030204" pitchFamily="18" charset="0"/>
                          </a:rPr>
                          <m:t>𝒑</m:t>
                        </m:r>
                      </m:sub>
                    </m:sSub>
                    <m:r>
                      <a:rPr lang="en-US" sz="2000" b="1" i="1" noProof="0" smtClean="0">
                        <a:solidFill>
                          <a:schemeClr val="tx1">
                            <a:lumMod val="95000"/>
                            <a:lumOff val="5000"/>
                          </a:schemeClr>
                        </a:solidFill>
                        <a:latin typeface="Cambria Math" panose="02040503050406030204" pitchFamily="18" charset="0"/>
                      </a:rPr>
                      <m:t>, </m:t>
                    </m:r>
                    <m:sSub>
                      <m:sSubPr>
                        <m:ctrlPr>
                          <a:rPr lang="en-US" sz="2000" b="1" i="1" noProof="0" smtClean="0">
                            <a:solidFill>
                              <a:schemeClr val="tx1">
                                <a:lumMod val="95000"/>
                                <a:lumOff val="5000"/>
                              </a:schemeClr>
                            </a:solidFill>
                            <a:latin typeface="Cambria Math" panose="02040503050406030204" pitchFamily="18" charset="0"/>
                          </a:rPr>
                        </m:ctrlPr>
                      </m:sSubPr>
                      <m:e>
                        <m:r>
                          <a:rPr lang="en-US" sz="2000" b="1" i="1" noProof="0" smtClean="0">
                            <a:solidFill>
                              <a:schemeClr val="tx1">
                                <a:lumMod val="95000"/>
                                <a:lumOff val="5000"/>
                              </a:schemeClr>
                            </a:solidFill>
                            <a:latin typeface="Cambria Math" panose="02040503050406030204" pitchFamily="18" charset="0"/>
                          </a:rPr>
                          <m:t>𝒃</m:t>
                        </m:r>
                      </m:e>
                      <m:sub>
                        <m:r>
                          <a:rPr lang="en-US" sz="2000" b="1" i="1" noProof="0" smtClean="0">
                            <a:solidFill>
                              <a:schemeClr val="tx1">
                                <a:lumMod val="95000"/>
                                <a:lumOff val="5000"/>
                              </a:schemeClr>
                            </a:solidFill>
                            <a:latin typeface="Cambria Math" panose="02040503050406030204" pitchFamily="18" charset="0"/>
                          </a:rPr>
                          <m:t>𝒗</m:t>
                        </m:r>
                      </m:sub>
                    </m:sSub>
                  </m:oMath>
                </a14:m>
                <a:r>
                  <a:rPr lang="en-US" sz="2000" b="1" noProof="0" dirty="0">
                    <a:solidFill>
                      <a:schemeClr val="tx1">
                        <a:lumMod val="95000"/>
                        <a:lumOff val="5000"/>
                      </a:schemeClr>
                    </a:solidFill>
                    <a:latin typeface="CMU Serif" panose="02000603000000000000"/>
                  </a:rPr>
                  <a:t> </a:t>
                </a:r>
                <a:r>
                  <a:rPr lang="en-US" b="1" noProof="0" dirty="0">
                    <a:solidFill>
                      <a:schemeClr val="tx1">
                        <a:lumMod val="95000"/>
                        <a:lumOff val="5000"/>
                      </a:schemeClr>
                    </a:solidFill>
                    <a:latin typeface="CMU Serif" panose="02000603000000000000"/>
                  </a:rPr>
                  <a:t>(MCMC </a:t>
                </a:r>
                <a:r>
                  <a:rPr lang="en-US" sz="1600" b="1" noProof="0" dirty="0">
                    <a:solidFill>
                      <a:schemeClr val="tx1">
                        <a:lumMod val="95000"/>
                        <a:lumOff val="5000"/>
                      </a:schemeClr>
                    </a:solidFill>
                    <a:latin typeface="CMU Serif" panose="02000603000000000000"/>
                  </a:rPr>
                  <a:t>w/</a:t>
                </a:r>
                <a:r>
                  <a:rPr lang="en-US" b="1" noProof="0" dirty="0">
                    <a:solidFill>
                      <a:schemeClr val="tx1">
                        <a:lumMod val="95000"/>
                        <a:lumOff val="5000"/>
                      </a:schemeClr>
                    </a:solidFill>
                    <a:latin typeface="CMU Serif" panose="02000603000000000000"/>
                  </a:rPr>
                  <a:t> STAN</a:t>
                </a:r>
                <a:r>
                  <a:rPr lang="en-US" sz="2000" b="1" noProof="0" dirty="0">
                    <a:solidFill>
                      <a:schemeClr val="tx1">
                        <a:lumMod val="95000"/>
                        <a:lumOff val="5000"/>
                      </a:schemeClr>
                    </a:solidFill>
                    <a:latin typeface="CMU Serif" panose="02000603000000000000"/>
                  </a:rPr>
                  <a:t>). It’s thus easy to build the posterior distribution of the random variable </a:t>
                </a:r>
                <a14:m>
                  <m:oMath xmlns:m="http://schemas.openxmlformats.org/officeDocument/2006/math">
                    <m:sSub>
                      <m:sSubPr>
                        <m:ctrlPr>
                          <a:rPr lang="en-US" sz="2000" b="1" i="1" noProof="0" smtClean="0">
                            <a:solidFill>
                              <a:schemeClr val="tx1">
                                <a:lumMod val="95000"/>
                                <a:lumOff val="5000"/>
                              </a:schemeClr>
                            </a:solidFill>
                            <a:latin typeface="Cambria Math" panose="02040503050406030204" pitchFamily="18" charset="0"/>
                          </a:rPr>
                        </m:ctrlPr>
                      </m:sSubPr>
                      <m:e>
                        <m:r>
                          <a:rPr lang="en-US" sz="2000" b="1" i="1" noProof="0" smtClean="0">
                            <a:solidFill>
                              <a:schemeClr val="tx1">
                                <a:lumMod val="95000"/>
                                <a:lumOff val="5000"/>
                              </a:schemeClr>
                            </a:solidFill>
                            <a:latin typeface="Cambria Math" panose="02040503050406030204" pitchFamily="18" charset="0"/>
                          </a:rPr>
                          <m:t>𝒃</m:t>
                        </m:r>
                      </m:e>
                      <m:sub>
                        <m:r>
                          <a:rPr lang="en-US" sz="2000" b="1" i="1" noProof="0" smtClean="0">
                            <a:solidFill>
                              <a:schemeClr val="tx1">
                                <a:lumMod val="95000"/>
                                <a:lumOff val="5000"/>
                              </a:schemeClr>
                            </a:solidFill>
                            <a:latin typeface="Cambria Math" panose="02040503050406030204" pitchFamily="18" charset="0"/>
                          </a:rPr>
                          <m:t>𝒑</m:t>
                        </m:r>
                      </m:sub>
                    </m:sSub>
                    <m:r>
                      <a:rPr lang="en-US" sz="2000" b="1" i="1" noProof="0" smtClean="0">
                        <a:solidFill>
                          <a:schemeClr val="tx1">
                            <a:lumMod val="95000"/>
                            <a:lumOff val="5000"/>
                          </a:schemeClr>
                        </a:solidFill>
                        <a:latin typeface="Cambria Math" panose="02040503050406030204" pitchFamily="18" charset="0"/>
                      </a:rPr>
                      <m:t>−</m:t>
                    </m:r>
                    <m:sSub>
                      <m:sSubPr>
                        <m:ctrlPr>
                          <a:rPr lang="en-US" sz="2000" b="1" i="1" noProof="0" smtClean="0">
                            <a:solidFill>
                              <a:schemeClr val="tx1">
                                <a:lumMod val="95000"/>
                                <a:lumOff val="5000"/>
                              </a:schemeClr>
                            </a:solidFill>
                            <a:latin typeface="Cambria Math" panose="02040503050406030204" pitchFamily="18" charset="0"/>
                          </a:rPr>
                        </m:ctrlPr>
                      </m:sSubPr>
                      <m:e>
                        <m:r>
                          <a:rPr lang="en-US" sz="2000" b="1" i="1" noProof="0" smtClean="0">
                            <a:solidFill>
                              <a:schemeClr val="tx1">
                                <a:lumMod val="95000"/>
                                <a:lumOff val="5000"/>
                              </a:schemeClr>
                            </a:solidFill>
                            <a:latin typeface="Cambria Math" panose="02040503050406030204" pitchFamily="18" charset="0"/>
                          </a:rPr>
                          <m:t>𝒃</m:t>
                        </m:r>
                      </m:e>
                      <m:sub>
                        <m:r>
                          <a:rPr lang="en-US" sz="2000" b="1" i="1" noProof="0" smtClean="0">
                            <a:solidFill>
                              <a:schemeClr val="tx1">
                                <a:lumMod val="95000"/>
                                <a:lumOff val="5000"/>
                              </a:schemeClr>
                            </a:solidFill>
                            <a:latin typeface="Cambria Math" panose="02040503050406030204" pitchFamily="18" charset="0"/>
                          </a:rPr>
                          <m:t>𝒗</m:t>
                        </m:r>
                      </m:sub>
                    </m:sSub>
                  </m:oMath>
                </a14:m>
                <a:r>
                  <a:rPr lang="en-US" sz="2000" b="1" noProof="0" dirty="0">
                    <a:solidFill>
                      <a:schemeClr val="tx1">
                        <a:lumMod val="95000"/>
                        <a:lumOff val="5000"/>
                      </a:schemeClr>
                    </a:solidFill>
                    <a:latin typeface="CMU Serif" panose="02000603000000000000"/>
                  </a:rPr>
                  <a:t> and test whether 0 lies in the acceptation region with a significance level of 5%</a:t>
                </a:r>
              </a:p>
              <a:p>
                <a:endParaRPr lang="en-US" sz="2000" b="1" noProof="0" dirty="0">
                  <a:solidFill>
                    <a:schemeClr val="tx1">
                      <a:lumMod val="95000"/>
                      <a:lumOff val="5000"/>
                    </a:schemeClr>
                  </a:solidFill>
                  <a:latin typeface="CMU Serif" panose="02000603000000000000"/>
                </a:endParaRPr>
              </a:p>
              <a:p>
                <a:r>
                  <a:rPr lang="en-US" sz="2000" b="1" noProof="0" dirty="0">
                    <a:solidFill>
                      <a:schemeClr val="tx1">
                        <a:lumMod val="95000"/>
                        <a:lumOff val="5000"/>
                      </a:schemeClr>
                    </a:solidFill>
                    <a:latin typeface="CMU Serif" panose="02000603000000000000"/>
                  </a:rPr>
                  <a:t>As a result, </a:t>
                </a:r>
                <a:r>
                  <a:rPr lang="en-US" sz="2000" b="1" noProof="0" dirty="0">
                    <a:solidFill>
                      <a:schemeClr val="tx2">
                        <a:lumMod val="75000"/>
                        <a:lumOff val="25000"/>
                      </a:schemeClr>
                    </a:solidFill>
                    <a:latin typeface="CMU Serif" panose="02000603000000000000"/>
                  </a:rPr>
                  <a:t>we can’t reject the null hypothesis </a:t>
                </a:r>
                <a14:m>
                  <m:oMath xmlns:m="http://schemas.openxmlformats.org/officeDocument/2006/math">
                    <m:sSub>
                      <m:sSubPr>
                        <m:ctrlPr>
                          <a:rPr lang="it-IT" sz="2000" b="1" i="1" noProof="0" smtClean="0">
                            <a:solidFill>
                              <a:schemeClr val="tx2">
                                <a:lumMod val="75000"/>
                                <a:lumOff val="25000"/>
                              </a:schemeClr>
                            </a:solidFill>
                            <a:latin typeface="Cambria Math" panose="02040503050406030204" pitchFamily="18" charset="0"/>
                          </a:rPr>
                        </m:ctrlPr>
                      </m:sSubPr>
                      <m:e>
                        <m:r>
                          <a:rPr lang="it-IT" sz="2000" b="1" i="1" noProof="0" smtClean="0">
                            <a:solidFill>
                              <a:schemeClr val="tx2">
                                <a:lumMod val="75000"/>
                                <a:lumOff val="25000"/>
                              </a:schemeClr>
                            </a:solidFill>
                            <a:latin typeface="Cambria Math" panose="02040503050406030204" pitchFamily="18" charset="0"/>
                          </a:rPr>
                          <m:t>𝑯</m:t>
                        </m:r>
                      </m:e>
                      <m:sub>
                        <m:r>
                          <a:rPr lang="it-IT" sz="2000" b="1" i="1" noProof="0" smtClean="0">
                            <a:solidFill>
                              <a:schemeClr val="tx2">
                                <a:lumMod val="75000"/>
                                <a:lumOff val="25000"/>
                              </a:schemeClr>
                            </a:solidFill>
                            <a:latin typeface="Cambria Math" panose="02040503050406030204" pitchFamily="18" charset="0"/>
                          </a:rPr>
                          <m:t>𝟎</m:t>
                        </m:r>
                      </m:sub>
                    </m:sSub>
                    <m:r>
                      <a:rPr lang="it-IT" sz="2000" b="1" i="1" noProof="0" smtClean="0">
                        <a:solidFill>
                          <a:schemeClr val="tx2">
                            <a:lumMod val="75000"/>
                            <a:lumOff val="25000"/>
                          </a:schemeClr>
                        </a:solidFill>
                        <a:latin typeface="Cambria Math" panose="02040503050406030204" pitchFamily="18" charset="0"/>
                      </a:rPr>
                      <m:t>:</m:t>
                    </m:r>
                    <m:sSub>
                      <m:sSubPr>
                        <m:ctrlPr>
                          <a:rPr lang="it-IT" sz="2000" b="1" i="1" noProof="0" smtClean="0">
                            <a:solidFill>
                              <a:schemeClr val="tx2">
                                <a:lumMod val="75000"/>
                                <a:lumOff val="25000"/>
                              </a:schemeClr>
                            </a:solidFill>
                            <a:latin typeface="Cambria Math" panose="02040503050406030204" pitchFamily="18" charset="0"/>
                          </a:rPr>
                        </m:ctrlPr>
                      </m:sSubPr>
                      <m:e>
                        <m:r>
                          <a:rPr lang="it-IT" sz="2000" b="1" i="1" noProof="0" smtClean="0">
                            <a:solidFill>
                              <a:schemeClr val="tx2">
                                <a:lumMod val="75000"/>
                                <a:lumOff val="25000"/>
                              </a:schemeClr>
                            </a:solidFill>
                            <a:latin typeface="Cambria Math" panose="02040503050406030204" pitchFamily="18" charset="0"/>
                          </a:rPr>
                          <m:t>𝒃</m:t>
                        </m:r>
                      </m:e>
                      <m:sub>
                        <m:r>
                          <a:rPr lang="it-IT" sz="2000" b="1" i="1" noProof="0" smtClean="0">
                            <a:solidFill>
                              <a:schemeClr val="tx2">
                                <a:lumMod val="75000"/>
                                <a:lumOff val="25000"/>
                              </a:schemeClr>
                            </a:solidFill>
                            <a:latin typeface="Cambria Math" panose="02040503050406030204" pitchFamily="18" charset="0"/>
                          </a:rPr>
                          <m:t>𝒑</m:t>
                        </m:r>
                      </m:sub>
                    </m:sSub>
                    <m:r>
                      <a:rPr lang="it-IT" sz="2000" b="1" i="1" noProof="0" smtClean="0">
                        <a:solidFill>
                          <a:schemeClr val="tx2">
                            <a:lumMod val="75000"/>
                            <a:lumOff val="25000"/>
                          </a:schemeClr>
                        </a:solidFill>
                        <a:latin typeface="Cambria Math" panose="02040503050406030204" pitchFamily="18" charset="0"/>
                      </a:rPr>
                      <m:t>−</m:t>
                    </m:r>
                    <m:sSub>
                      <m:sSubPr>
                        <m:ctrlPr>
                          <a:rPr lang="it-IT" sz="2000" b="1" i="1" noProof="0" smtClean="0">
                            <a:solidFill>
                              <a:schemeClr val="tx2">
                                <a:lumMod val="75000"/>
                                <a:lumOff val="25000"/>
                              </a:schemeClr>
                            </a:solidFill>
                            <a:latin typeface="Cambria Math" panose="02040503050406030204" pitchFamily="18" charset="0"/>
                          </a:rPr>
                        </m:ctrlPr>
                      </m:sSubPr>
                      <m:e>
                        <m:r>
                          <a:rPr lang="it-IT" sz="2000" b="1" i="1" noProof="0" smtClean="0">
                            <a:solidFill>
                              <a:schemeClr val="tx2">
                                <a:lumMod val="75000"/>
                                <a:lumOff val="25000"/>
                              </a:schemeClr>
                            </a:solidFill>
                            <a:latin typeface="Cambria Math" panose="02040503050406030204" pitchFamily="18" charset="0"/>
                          </a:rPr>
                          <m:t>𝒃</m:t>
                        </m:r>
                      </m:e>
                      <m:sub>
                        <m:r>
                          <a:rPr lang="it-IT" sz="2000" b="1" i="1" noProof="0" smtClean="0">
                            <a:solidFill>
                              <a:schemeClr val="tx2">
                                <a:lumMod val="75000"/>
                                <a:lumOff val="25000"/>
                              </a:schemeClr>
                            </a:solidFill>
                            <a:latin typeface="Cambria Math" panose="02040503050406030204" pitchFamily="18" charset="0"/>
                          </a:rPr>
                          <m:t>𝒗</m:t>
                        </m:r>
                      </m:sub>
                    </m:sSub>
                    <m:r>
                      <a:rPr lang="it-IT" sz="2000" b="1" i="1" noProof="0" smtClean="0">
                        <a:solidFill>
                          <a:schemeClr val="tx2">
                            <a:lumMod val="75000"/>
                            <a:lumOff val="25000"/>
                          </a:schemeClr>
                        </a:solidFill>
                        <a:latin typeface="Cambria Math" panose="02040503050406030204" pitchFamily="18" charset="0"/>
                      </a:rPr>
                      <m:t>=</m:t>
                    </m:r>
                    <m:r>
                      <a:rPr lang="it-IT" sz="2000" b="1" i="1" noProof="0" smtClean="0">
                        <a:solidFill>
                          <a:schemeClr val="tx2">
                            <a:lumMod val="75000"/>
                            <a:lumOff val="25000"/>
                          </a:schemeClr>
                        </a:solidFill>
                        <a:latin typeface="Cambria Math" panose="02040503050406030204" pitchFamily="18" charset="0"/>
                      </a:rPr>
                      <m:t>𝟎</m:t>
                    </m:r>
                  </m:oMath>
                </a14:m>
                <a:r>
                  <a:rPr lang="en-US" sz="2000" b="1" noProof="0" dirty="0">
                    <a:solidFill>
                      <a:schemeClr val="tx2">
                        <a:lumMod val="75000"/>
                        <a:lumOff val="25000"/>
                      </a:schemeClr>
                    </a:solidFill>
                    <a:latin typeface="CMU Serif" panose="02000603000000000000"/>
                  </a:rPr>
                  <a:t> </a:t>
                </a:r>
                <a:r>
                  <a:rPr lang="en-US" sz="2000" b="1" noProof="0" dirty="0">
                    <a:solidFill>
                      <a:schemeClr val="tx1">
                        <a:lumMod val="95000"/>
                        <a:lumOff val="5000"/>
                      </a:schemeClr>
                    </a:solidFill>
                    <a:latin typeface="CMU Serif" panose="02000603000000000000"/>
                  </a:rPr>
                  <a:t>and we don’t have evidence that support differences in the two regions</a:t>
                </a:r>
              </a:p>
            </p:txBody>
          </p:sp>
        </mc:Choice>
        <mc:Fallback xmlns="">
          <p:sp>
            <p:nvSpPr>
              <p:cNvPr id="2" name="CasellaDiTesto 1">
                <a:extLst>
                  <a:ext uri="{FF2B5EF4-FFF2-40B4-BE49-F238E27FC236}">
                    <a16:creationId xmlns:a16="http://schemas.microsoft.com/office/drawing/2014/main" id="{77A9E5A8-FC71-8627-88BF-B1FB109EAB76}"/>
                  </a:ext>
                </a:extLst>
              </p:cNvPr>
              <p:cNvSpPr txBox="1">
                <a:spLocks noRot="1" noChangeAspect="1" noMove="1" noResize="1" noEditPoints="1" noAdjustHandles="1" noChangeArrowheads="1" noChangeShapeType="1" noTextEdit="1"/>
              </p:cNvSpPr>
              <p:nvPr/>
            </p:nvSpPr>
            <p:spPr>
              <a:xfrm>
                <a:off x="6750838" y="1621933"/>
                <a:ext cx="4123943" cy="3868175"/>
              </a:xfrm>
              <a:prstGeom prst="rect">
                <a:avLst/>
              </a:prstGeom>
              <a:blipFill>
                <a:blip r:embed="rId4"/>
                <a:stretch>
                  <a:fillRect l="-1477" t="-787" r="-2659" b="-1732"/>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A39CF419-E19A-1A37-D36E-94E329992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950" y="1033573"/>
            <a:ext cx="5044896" cy="5044896"/>
          </a:xfrm>
          <a:prstGeom prst="rect">
            <a:avLst/>
          </a:prstGeom>
        </p:spPr>
      </p:pic>
    </p:spTree>
    <p:extLst>
      <p:ext uri="{BB962C8B-B14F-4D97-AF65-F5344CB8AC3E}">
        <p14:creationId xmlns:p14="http://schemas.microsoft.com/office/powerpoint/2010/main" val="3072791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784E6CC5-76D4-7554-E53F-423A343ADED5}"/>
                  </a:ext>
                </a:extLst>
              </p:cNvPr>
              <p:cNvSpPr txBox="1"/>
              <p:nvPr/>
            </p:nvSpPr>
            <p:spPr>
              <a:xfrm>
                <a:off x="1037519" y="1147835"/>
                <a:ext cx="3938128"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𝑨𝑹𝑰𝑴𝑨</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𝒑</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𝒅</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𝒒</m:t>
                      </m:r>
                      <m:r>
                        <a:rPr lang="it-IT" sz="40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oMath>
                  </m:oMathPara>
                </a14:m>
                <a:endParaRPr lang="it-IT" sz="40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8" name="CasellaDiTesto 7">
                <a:extLst>
                  <a:ext uri="{FF2B5EF4-FFF2-40B4-BE49-F238E27FC236}">
                    <a16:creationId xmlns:a16="http://schemas.microsoft.com/office/drawing/2014/main" id="{784E6CC5-76D4-7554-E53F-423A343ADED5}"/>
                  </a:ext>
                </a:extLst>
              </p:cNvPr>
              <p:cNvSpPr txBox="1">
                <a:spLocks noRot="1" noChangeAspect="1" noMove="1" noResize="1" noEditPoints="1" noAdjustHandles="1" noChangeArrowheads="1" noChangeShapeType="1" noTextEdit="1"/>
              </p:cNvSpPr>
              <p:nvPr/>
            </p:nvSpPr>
            <p:spPr>
              <a:xfrm>
                <a:off x="1037519" y="1147835"/>
                <a:ext cx="3938128" cy="707886"/>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7">
                <a:extLst>
                  <a:ext uri="{FF2B5EF4-FFF2-40B4-BE49-F238E27FC236}">
                    <a16:creationId xmlns:a16="http://schemas.microsoft.com/office/drawing/2014/main" id="{D596E3B2-29BD-57F7-859F-BB5601C904D5}"/>
                  </a:ext>
                </a:extLst>
              </p:cNvPr>
              <p:cNvSpPr txBox="1"/>
              <p:nvPr/>
            </p:nvSpPr>
            <p:spPr>
              <a:xfrm>
                <a:off x="4814431" y="1194737"/>
                <a:ext cx="2537303" cy="923330"/>
              </a:xfrm>
              <a:prstGeom prst="rect">
                <a:avLst/>
              </a:prstGeom>
              <a:noFill/>
            </p:spPr>
            <p:txBody>
              <a:bodyPr wrap="square" rtlCol="0">
                <a:spAutoFit/>
              </a:bodyPr>
              <a:lstStyle/>
              <a:p>
                <a:r>
                  <a:rPr lang="it-IT"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Way to describe </a:t>
                </a:r>
                <a:r>
                  <a:rPr lang="it-IT" b="1" dirty="0">
                    <a:solidFill>
                      <a:srgbClr val="105441"/>
                    </a:solidFill>
                    <a:latin typeface="CMU Serif" panose="02000603000000000000" pitchFamily="2" charset="0"/>
                    <a:ea typeface="CMU Serif" panose="02000603000000000000" pitchFamily="2" charset="0"/>
                    <a:cs typeface="CMU Serif" panose="02000603000000000000" pitchFamily="2" charset="0"/>
                  </a:rPr>
                  <a:t>non-</a:t>
                </a:r>
                <a:r>
                  <a:rPr lang="it-IT" b="1" dirty="0">
                    <a:solidFill>
                      <a:schemeClr val="accent3">
                        <a:lumMod val="50000"/>
                      </a:schemeClr>
                    </a:solidFill>
                    <a:latin typeface="CMU Serif" panose="02000603000000000000" pitchFamily="2" charset="0"/>
                    <a:ea typeface="CMU Serif" panose="02000603000000000000" pitchFamily="2" charset="0"/>
                    <a:cs typeface="CMU Serif" panose="02000603000000000000" pitchFamily="2" charset="0"/>
                  </a:rPr>
                  <a:t>stationary</a:t>
                </a:r>
                <a:r>
                  <a:rPr lang="it-IT"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stochastic proceses </a:t>
                </a:r>
                <a14:m>
                  <m:oMath xmlns:m="http://schemas.openxmlformats.org/officeDocument/2006/math">
                    <m:sSub>
                      <m:sSubPr>
                        <m:ctrlPr>
                          <a:rPr lang="it-IT"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ctrlPr>
                      </m:sSubPr>
                      <m:e>
                        <m:r>
                          <a:rPr lang="it-IT"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𝑿</m:t>
                        </m:r>
                      </m:e>
                      <m:sub>
                        <m:r>
                          <a:rPr lang="it-IT"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𝒕</m:t>
                        </m:r>
                      </m:sub>
                    </m:sSub>
                  </m:oMath>
                </a14:m>
                <a:endParaRPr lang="it-IT"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9" name="CasellaDiTesto 7">
                <a:extLst>
                  <a:ext uri="{FF2B5EF4-FFF2-40B4-BE49-F238E27FC236}">
                    <a16:creationId xmlns:a16="http://schemas.microsoft.com/office/drawing/2014/main" id="{D596E3B2-29BD-57F7-859F-BB5601C904D5}"/>
                  </a:ext>
                </a:extLst>
              </p:cNvPr>
              <p:cNvSpPr txBox="1">
                <a:spLocks noRot="1" noChangeAspect="1" noMove="1" noResize="1" noEditPoints="1" noAdjustHandles="1" noChangeArrowheads="1" noChangeShapeType="1" noTextEdit="1"/>
              </p:cNvSpPr>
              <p:nvPr/>
            </p:nvSpPr>
            <p:spPr>
              <a:xfrm>
                <a:off x="4814431" y="1194737"/>
                <a:ext cx="2537303" cy="923330"/>
              </a:xfrm>
              <a:prstGeom prst="rect">
                <a:avLst/>
              </a:prstGeom>
              <a:blipFill>
                <a:blip r:embed="rId3"/>
                <a:stretch>
                  <a:fillRect l="-2163" t="-3974" b="-9934"/>
                </a:stretch>
              </a:blipFill>
            </p:spPr>
            <p:txBody>
              <a:bodyPr/>
              <a:lstStyle/>
              <a:p>
                <a:r>
                  <a:rPr lang="it-IT">
                    <a:noFill/>
                  </a:rPr>
                  <a:t> </a:t>
                </a:r>
              </a:p>
            </p:txBody>
          </p:sp>
        </mc:Fallback>
      </mc:AlternateContent>
      <p:sp>
        <p:nvSpPr>
          <p:cNvPr id="10" name="CasellaDiTesto 16">
            <a:extLst>
              <a:ext uri="{FF2B5EF4-FFF2-40B4-BE49-F238E27FC236}">
                <a16:creationId xmlns:a16="http://schemas.microsoft.com/office/drawing/2014/main" id="{F495B5C2-9996-E712-B73B-34B50D7528AF}"/>
              </a:ext>
            </a:extLst>
          </p:cNvPr>
          <p:cNvSpPr txBox="1"/>
          <p:nvPr/>
        </p:nvSpPr>
        <p:spPr>
          <a:xfrm>
            <a:off x="1140900" y="1787781"/>
            <a:ext cx="3619072" cy="323165"/>
          </a:xfrm>
          <a:prstGeom prst="rect">
            <a:avLst/>
          </a:prstGeom>
          <a:noFill/>
        </p:spPr>
        <p:txBody>
          <a:bodyPr wrap="square" rtlCol="0">
            <a:spAutoFit/>
          </a:bodyPr>
          <a:lstStyle/>
          <a:p>
            <a:pPr algn="ctr"/>
            <a:r>
              <a:rPr lang="it-IT" sz="1500" b="1" i="0" dirty="0">
                <a:solidFill>
                  <a:srgbClr val="9B0014"/>
                </a:solidFill>
                <a:effectLst/>
                <a:latin typeface="CMU Serif" panose="02000603000000000000" pitchFamily="2" charset="0"/>
                <a:ea typeface="CMU Serif" panose="02000603000000000000" pitchFamily="2" charset="0"/>
                <a:cs typeface="CMU Serif" panose="02000603000000000000" pitchFamily="2" charset="0"/>
              </a:rPr>
              <a:t>A</a:t>
            </a:r>
            <a:r>
              <a:rPr lang="it-IT" sz="1500" b="1" i="0" dirty="0">
                <a:effectLst/>
                <a:latin typeface="CMU Serif" panose="02000603000000000000" pitchFamily="2" charset="0"/>
                <a:ea typeface="CMU Serif" panose="02000603000000000000" pitchFamily="2" charset="0"/>
                <a:cs typeface="CMU Serif" panose="02000603000000000000" pitchFamily="2" charset="0"/>
              </a:rPr>
              <a:t>uto</a:t>
            </a:r>
            <a:r>
              <a:rPr lang="it-IT" sz="1500" b="1" i="0" dirty="0">
                <a:solidFill>
                  <a:srgbClr val="9B0014"/>
                </a:solidFill>
                <a:effectLst/>
                <a:latin typeface="CMU Serif" panose="02000603000000000000" pitchFamily="2" charset="0"/>
                <a:ea typeface="CMU Serif" panose="02000603000000000000" pitchFamily="2" charset="0"/>
                <a:cs typeface="CMU Serif" panose="02000603000000000000" pitchFamily="2" charset="0"/>
              </a:rPr>
              <a:t>R</a:t>
            </a:r>
            <a:r>
              <a:rPr lang="it-IT" sz="1500" b="1" i="0" dirty="0">
                <a:effectLst/>
                <a:latin typeface="CMU Serif" panose="02000603000000000000" pitchFamily="2" charset="0"/>
                <a:ea typeface="CMU Serif" panose="02000603000000000000" pitchFamily="2" charset="0"/>
                <a:cs typeface="CMU Serif" panose="02000603000000000000" pitchFamily="2" charset="0"/>
              </a:rPr>
              <a:t>egressive </a:t>
            </a:r>
            <a:r>
              <a:rPr lang="it-IT" sz="1500" b="1" i="0" dirty="0">
                <a:solidFill>
                  <a:srgbClr val="105441"/>
                </a:solidFill>
                <a:effectLst/>
                <a:latin typeface="CMU Serif" panose="02000603000000000000" pitchFamily="2" charset="0"/>
                <a:ea typeface="CMU Serif" panose="02000603000000000000" pitchFamily="2" charset="0"/>
                <a:cs typeface="CMU Serif" panose="02000603000000000000" pitchFamily="2" charset="0"/>
              </a:rPr>
              <a:t>I</a:t>
            </a:r>
            <a:r>
              <a:rPr lang="it-IT" sz="1500" b="1" i="0" dirty="0">
                <a:effectLst/>
                <a:latin typeface="CMU Serif" panose="02000603000000000000" pitchFamily="2" charset="0"/>
                <a:ea typeface="CMU Serif" panose="02000603000000000000" pitchFamily="2" charset="0"/>
                <a:cs typeface="CMU Serif" panose="02000603000000000000" pitchFamily="2" charset="0"/>
              </a:rPr>
              <a:t>ntegrated </a:t>
            </a:r>
            <a:r>
              <a:rPr lang="it-IT" sz="1500" b="1" i="0" dirty="0">
                <a:solidFill>
                  <a:schemeClr val="tx2">
                    <a:lumMod val="90000"/>
                    <a:lumOff val="10000"/>
                  </a:schemeClr>
                </a:solidFill>
                <a:effectLst/>
                <a:latin typeface="CMU Serif" panose="02000603000000000000" pitchFamily="2" charset="0"/>
                <a:ea typeface="CMU Serif" panose="02000603000000000000" pitchFamily="2" charset="0"/>
                <a:cs typeface="CMU Serif" panose="02000603000000000000" pitchFamily="2" charset="0"/>
              </a:rPr>
              <a:t>M</a:t>
            </a:r>
            <a:r>
              <a:rPr lang="it-IT" sz="1500" b="1" i="0" dirty="0">
                <a:effectLst/>
                <a:latin typeface="CMU Serif" panose="02000603000000000000" pitchFamily="2" charset="0"/>
                <a:ea typeface="CMU Serif" panose="02000603000000000000" pitchFamily="2" charset="0"/>
                <a:cs typeface="CMU Serif" panose="02000603000000000000" pitchFamily="2" charset="0"/>
              </a:rPr>
              <a:t>oving </a:t>
            </a:r>
            <a:r>
              <a:rPr lang="it-IT" sz="1500" b="1" i="0" dirty="0">
                <a:solidFill>
                  <a:schemeClr val="tx2">
                    <a:lumMod val="90000"/>
                    <a:lumOff val="10000"/>
                  </a:schemeClr>
                </a:solidFill>
                <a:effectLst/>
                <a:latin typeface="CMU Serif" panose="02000603000000000000" pitchFamily="2" charset="0"/>
                <a:ea typeface="CMU Serif" panose="02000603000000000000" pitchFamily="2" charset="0"/>
                <a:cs typeface="CMU Serif" panose="02000603000000000000" pitchFamily="2" charset="0"/>
              </a:rPr>
              <a:t>A</a:t>
            </a:r>
            <a:r>
              <a:rPr lang="it-IT" sz="1500" b="1" i="0" dirty="0">
                <a:effectLst/>
                <a:latin typeface="CMU Serif" panose="02000603000000000000" pitchFamily="2" charset="0"/>
                <a:ea typeface="CMU Serif" panose="02000603000000000000" pitchFamily="2" charset="0"/>
                <a:cs typeface="CMU Serif" panose="02000603000000000000" pitchFamily="2" charset="0"/>
              </a:rPr>
              <a:t>verage</a:t>
            </a:r>
            <a:endParaRPr lang="it-IT" sz="1500" b="1" dirty="0">
              <a:latin typeface="CMU Serif" panose="02000603000000000000" pitchFamily="2" charset="0"/>
              <a:ea typeface="CMU Serif" panose="02000603000000000000" pitchFamily="2" charset="0"/>
              <a:cs typeface="CMU Serif" panose="02000603000000000000" pitchFamily="2" charset="0"/>
            </a:endParaRPr>
          </a:p>
        </p:txBody>
      </p:sp>
      <p:sp>
        <p:nvSpPr>
          <p:cNvPr id="11" name="CasellaDiTesto 16">
            <a:extLst>
              <a:ext uri="{FF2B5EF4-FFF2-40B4-BE49-F238E27FC236}">
                <a16:creationId xmlns:a16="http://schemas.microsoft.com/office/drawing/2014/main" id="{DD21DD79-74F2-8F95-C68E-1A3FFBC50BAC}"/>
              </a:ext>
            </a:extLst>
          </p:cNvPr>
          <p:cNvSpPr txBox="1"/>
          <p:nvPr/>
        </p:nvSpPr>
        <p:spPr>
          <a:xfrm>
            <a:off x="7797722" y="6301174"/>
            <a:ext cx="4379976" cy="430887"/>
          </a:xfrm>
          <a:prstGeom prst="rect">
            <a:avLst/>
          </a:prstGeom>
          <a:noFill/>
        </p:spPr>
        <p:txBody>
          <a:bodyPr wrap="square" rtlCol="0">
            <a:spAutoFit/>
          </a:bodyPr>
          <a:lstStyle/>
          <a:p>
            <a:pPr algn="r"/>
            <a:r>
              <a:rPr lang="it-IT" sz="1100" dirty="0">
                <a:solidFill>
                  <a:schemeClr val="tx1">
                    <a:lumMod val="85000"/>
                    <a:lumOff val="15000"/>
                  </a:schemeClr>
                </a:solidFill>
                <a:latin typeface="CMU Serif" panose="02000603000000000000" pitchFamily="2" charset="0"/>
                <a:ea typeface="CMU Serif" panose="02000603000000000000" pitchFamily="2" charset="0"/>
                <a:cs typeface="CMU Serif" panose="02000603000000000000" pitchFamily="2" charset="0"/>
              </a:rPr>
              <a:t>Hyndman, R.J., &amp; Athanasopoulos, G. (2018) Forecasting: principles and practice, 2nd edition, OTexts: Melbourne, Australia.</a:t>
            </a:r>
          </a:p>
        </p:txBody>
      </p:sp>
      <p:sp>
        <p:nvSpPr>
          <p:cNvPr id="12" name="Rettangolo 3">
            <a:extLst>
              <a:ext uri="{FF2B5EF4-FFF2-40B4-BE49-F238E27FC236}">
                <a16:creationId xmlns:a16="http://schemas.microsoft.com/office/drawing/2014/main" id="{D1D2D63C-A227-57A4-8E48-6640FB108184}"/>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2F8A1E8E-A99B-BF7A-FC19-03861B5C4613}"/>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FF879C18-5706-BC99-A885-D4CF1EA0520F}"/>
              </a:ext>
            </a:extLst>
          </p:cNvPr>
          <p:cNvPicPr>
            <a:picLocks noChangeAspect="1" noChangeArrowheads="1"/>
          </p:cNvPicPr>
          <p:nvPr/>
        </p:nvPicPr>
        <p:blipFill rotWithShape="1">
          <a:blip r:embed="rId4">
            <a:alphaModFix amt="19000"/>
            <a:duotone>
              <a:prstClr val="black"/>
              <a:schemeClr val="accent1">
                <a:lumMod val="50000"/>
                <a:tint val="45000"/>
                <a:satMod val="400000"/>
              </a:schemeClr>
            </a:duotone>
            <a:extLst>
              <a:ext uri="{BEBA8EAE-BF5A-486C-A8C5-ECC9F3942E4B}">
                <a14:imgProps xmlns:a14="http://schemas.microsoft.com/office/drawing/2010/main">
                  <a14:imgLayer r:embed="rId5">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8D423F09-1650-E2A5-81B7-8AEA2D31BC62}"/>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Temperature forecasting</a:t>
            </a:r>
            <a:endParaRPr lang="it-IT" sz="2400" dirty="0">
              <a:solidFill>
                <a:schemeClr val="bg1">
                  <a:lumMod val="95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B9EAB3-C2E8-4267-7EA0-087D696069B5}"/>
                  </a:ext>
                </a:extLst>
              </p:cNvPr>
              <p:cNvSpPr txBox="1"/>
              <p:nvPr/>
            </p:nvSpPr>
            <p:spPr>
              <a:xfrm>
                <a:off x="1836417" y="4990953"/>
                <a:ext cx="3707040" cy="838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𝑋</m:t>
                          </m:r>
                        </m:e>
                        <m:sub>
                          <m:r>
                            <a:rPr lang="it-IT" sz="2000" b="0" i="1" smtClean="0">
                              <a:latin typeface="Cambria Math" panose="02040503050406030204" pitchFamily="18" charset="0"/>
                            </a:rPr>
                            <m:t>𝑡</m:t>
                          </m:r>
                        </m:sub>
                      </m:sSub>
                      <m:r>
                        <a:rPr lang="it-IT" sz="2000" b="0" i="1" smtClean="0">
                          <a:latin typeface="Cambria Math" panose="02040503050406030204" pitchFamily="18" charset="0"/>
                        </a:rPr>
                        <m:t>=</m:t>
                      </m:r>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𝜀</m:t>
                          </m:r>
                        </m:e>
                        <m:sub>
                          <m:r>
                            <a:rPr lang="it-IT" sz="2000" b="0" i="1" smtClean="0">
                              <a:latin typeface="Cambria Math" panose="02040503050406030204" pitchFamily="18" charset="0"/>
                            </a:rPr>
                            <m:t>𝑡</m:t>
                          </m:r>
                        </m:sub>
                      </m:sSub>
                      <m:r>
                        <a:rPr lang="it-IT" sz="2000" b="0" i="1" smtClean="0">
                          <a:latin typeface="Cambria Math" panose="02040503050406030204" pitchFamily="18" charset="0"/>
                        </a:rPr>
                        <m:t>+</m:t>
                      </m:r>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𝑖</m:t>
                          </m:r>
                          <m:r>
                            <a:rPr lang="it-IT" sz="2000" b="0" i="1" smtClean="0">
                              <a:latin typeface="Cambria Math" panose="02040503050406030204" pitchFamily="18" charset="0"/>
                            </a:rPr>
                            <m:t>=1</m:t>
                          </m:r>
                        </m:sub>
                        <m:sup>
                          <m:r>
                            <a:rPr lang="it-IT" sz="2000" b="0" i="1" smtClean="0">
                              <a:latin typeface="Cambria Math" panose="02040503050406030204" pitchFamily="18" charset="0"/>
                            </a:rPr>
                            <m:t>𝑝</m:t>
                          </m:r>
                        </m:sup>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𝜑</m:t>
                              </m:r>
                            </m:e>
                            <m:sub>
                              <m:r>
                                <a:rPr lang="it-IT" sz="2000" b="0" i="1" smtClean="0">
                                  <a:latin typeface="Cambria Math" panose="02040503050406030204" pitchFamily="18" charset="0"/>
                                </a:rPr>
                                <m:t>𝑖</m:t>
                              </m:r>
                            </m:sub>
                          </m:sSub>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𝑋</m:t>
                              </m:r>
                            </m:e>
                            <m:sub>
                              <m:r>
                                <a:rPr lang="it-IT" sz="2000" b="0" i="1" smtClean="0">
                                  <a:latin typeface="Cambria Math" panose="02040503050406030204" pitchFamily="18" charset="0"/>
                                </a:rPr>
                                <m:t>𝑡</m:t>
                              </m:r>
                              <m:r>
                                <a:rPr lang="it-IT" sz="2000" b="0" i="1" smtClean="0">
                                  <a:latin typeface="Cambria Math" panose="02040503050406030204" pitchFamily="18" charset="0"/>
                                </a:rPr>
                                <m:t>−</m:t>
                              </m:r>
                              <m:r>
                                <a:rPr lang="it-IT" sz="2000" b="0" i="1" smtClean="0">
                                  <a:latin typeface="Cambria Math" panose="02040503050406030204" pitchFamily="18" charset="0"/>
                                </a:rPr>
                                <m:t>𝑖</m:t>
                              </m:r>
                              <m:r>
                                <a:rPr lang="it-IT" sz="2000" b="0" i="1" smtClean="0">
                                  <a:latin typeface="Cambria Math" panose="02040503050406030204" pitchFamily="18" charset="0"/>
                                </a:rPr>
                                <m:t> </m:t>
                              </m:r>
                            </m:sub>
                          </m:sSub>
                        </m:e>
                      </m:nary>
                      <m:r>
                        <a:rPr lang="it-IT" sz="2000" b="0" i="1" smtClean="0">
                          <a:latin typeface="Cambria Math" panose="02040503050406030204" pitchFamily="18" charset="0"/>
                        </a:rPr>
                        <m:t>+</m:t>
                      </m:r>
                      <m:nary>
                        <m:naryPr>
                          <m:chr m:val="∑"/>
                          <m:ctrlPr>
                            <a:rPr lang="it-IT" sz="2000" i="1" smtClean="0">
                              <a:latin typeface="Cambria Math" panose="02040503050406030204" pitchFamily="18" charset="0"/>
                            </a:rPr>
                          </m:ctrlPr>
                        </m:naryPr>
                        <m:sub>
                          <m:r>
                            <m:rPr>
                              <m:brk m:alnAt="23"/>
                            </m:rPr>
                            <a:rPr lang="it-IT" sz="2000" b="0" i="1" smtClean="0">
                              <a:latin typeface="Cambria Math" panose="02040503050406030204" pitchFamily="18" charset="0"/>
                            </a:rPr>
                            <m:t>𝑖</m:t>
                          </m:r>
                          <m:r>
                            <a:rPr lang="it-IT" sz="2000" b="0" i="1" smtClean="0">
                              <a:latin typeface="Cambria Math" panose="02040503050406030204" pitchFamily="18" charset="0"/>
                            </a:rPr>
                            <m:t>=1</m:t>
                          </m:r>
                        </m:sub>
                        <m:sup>
                          <m:r>
                            <a:rPr lang="it-IT" sz="2000" b="0" i="1" smtClean="0">
                              <a:latin typeface="Cambria Math" panose="02040503050406030204" pitchFamily="18" charset="0"/>
                            </a:rPr>
                            <m:t>𝑞</m:t>
                          </m:r>
                        </m:sup>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𝜃</m:t>
                              </m:r>
                            </m:e>
                            <m:sub>
                              <m:r>
                                <a:rPr lang="it-IT" sz="2000" b="0" i="1" smtClean="0">
                                  <a:latin typeface="Cambria Math" panose="02040503050406030204" pitchFamily="18" charset="0"/>
                                </a:rPr>
                                <m:t>𝑖</m:t>
                              </m:r>
                            </m:sub>
                          </m:sSub>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𝜀</m:t>
                              </m:r>
                            </m:e>
                            <m:sub>
                              <m:r>
                                <a:rPr lang="it-IT" sz="2000" b="0" i="1" smtClean="0">
                                  <a:latin typeface="Cambria Math" panose="02040503050406030204" pitchFamily="18" charset="0"/>
                                </a:rPr>
                                <m:t>𝑡</m:t>
                              </m:r>
                              <m:r>
                                <a:rPr lang="it-IT" sz="2000" b="0" i="1" smtClean="0">
                                  <a:latin typeface="Cambria Math" panose="02040503050406030204" pitchFamily="18" charset="0"/>
                                </a:rPr>
                                <m:t>−</m:t>
                              </m:r>
                              <m:r>
                                <a:rPr lang="it-IT" sz="2000" b="0" i="1" smtClean="0">
                                  <a:latin typeface="Cambria Math" panose="02040503050406030204" pitchFamily="18" charset="0"/>
                                </a:rPr>
                                <m:t>𝑖</m:t>
                              </m:r>
                            </m:sub>
                          </m:sSub>
                        </m:e>
                      </m:nary>
                    </m:oMath>
                  </m:oMathPara>
                </a14:m>
                <a:endParaRPr lang="it-IT" sz="2000" dirty="0"/>
              </a:p>
            </p:txBody>
          </p:sp>
        </mc:Choice>
        <mc:Fallback xmlns="">
          <p:sp>
            <p:nvSpPr>
              <p:cNvPr id="18" name="TextBox 17">
                <a:extLst>
                  <a:ext uri="{FF2B5EF4-FFF2-40B4-BE49-F238E27FC236}">
                    <a16:creationId xmlns:a16="http://schemas.microsoft.com/office/drawing/2014/main" id="{04B9EAB3-C2E8-4267-7EA0-087D696069B5}"/>
                  </a:ext>
                </a:extLst>
              </p:cNvPr>
              <p:cNvSpPr txBox="1">
                <a:spLocks noRot="1" noChangeAspect="1" noMove="1" noResize="1" noEditPoints="1" noAdjustHandles="1" noChangeArrowheads="1" noChangeShapeType="1" noTextEdit="1"/>
              </p:cNvSpPr>
              <p:nvPr/>
            </p:nvSpPr>
            <p:spPr>
              <a:xfrm>
                <a:off x="1836417" y="4990953"/>
                <a:ext cx="3707040" cy="838884"/>
              </a:xfrm>
              <a:prstGeom prst="rect">
                <a:avLst/>
              </a:prstGeom>
              <a:blipFill>
                <a:blip r:embed="rId6"/>
                <a:stretch>
                  <a:fillRect/>
                </a:stretch>
              </a:blipFill>
            </p:spPr>
            <p:txBody>
              <a:bodyPr/>
              <a:lstStyle/>
              <a:p>
                <a:r>
                  <a:rPr lang="it-IT">
                    <a:noFill/>
                  </a:rPr>
                  <a:t> </a:t>
                </a:r>
              </a:p>
            </p:txBody>
          </p:sp>
        </mc:Fallback>
      </mc:AlternateContent>
      <p:sp>
        <p:nvSpPr>
          <p:cNvPr id="19" name="Left Brace 18">
            <a:extLst>
              <a:ext uri="{FF2B5EF4-FFF2-40B4-BE49-F238E27FC236}">
                <a16:creationId xmlns:a16="http://schemas.microsoft.com/office/drawing/2014/main" id="{4229636D-440E-1C89-4BB6-CDBCAD19F86B}"/>
              </a:ext>
            </a:extLst>
          </p:cNvPr>
          <p:cNvSpPr/>
          <p:nvPr/>
        </p:nvSpPr>
        <p:spPr>
          <a:xfrm rot="16200000">
            <a:off x="3372663" y="5305355"/>
            <a:ext cx="164592" cy="1221787"/>
          </a:xfrm>
          <a:prstGeom prst="leftBrace">
            <a:avLst>
              <a:gd name="adj1" fmla="val 38194"/>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p:sp>
        <p:nvSpPr>
          <p:cNvPr id="20" name="Left Brace 19">
            <a:extLst>
              <a:ext uri="{FF2B5EF4-FFF2-40B4-BE49-F238E27FC236}">
                <a16:creationId xmlns:a16="http://schemas.microsoft.com/office/drawing/2014/main" id="{D9ABE451-08C5-0634-DD0E-AC08F7EA2355}"/>
              </a:ext>
            </a:extLst>
          </p:cNvPr>
          <p:cNvSpPr/>
          <p:nvPr/>
        </p:nvSpPr>
        <p:spPr>
          <a:xfrm rot="5400000">
            <a:off x="4850267" y="4337788"/>
            <a:ext cx="164592" cy="1221787"/>
          </a:xfrm>
          <a:prstGeom prst="leftBrace">
            <a:avLst>
              <a:gd name="adj1" fmla="val 38194"/>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7">
                <a:extLst>
                  <a:ext uri="{FF2B5EF4-FFF2-40B4-BE49-F238E27FC236}">
                    <a16:creationId xmlns:a16="http://schemas.microsoft.com/office/drawing/2014/main" id="{45EED614-18E8-10E3-69BA-376B409EA9F4}"/>
                  </a:ext>
                </a:extLst>
              </p:cNvPr>
              <p:cNvSpPr txBox="1"/>
              <p:nvPr/>
            </p:nvSpPr>
            <p:spPr>
              <a:xfrm>
                <a:off x="2950436" y="5998545"/>
                <a:ext cx="1009045"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sz="2000" b="1" i="1" dirty="0" smtClean="0">
                          <a:solidFill>
                            <a:srgbClr val="9B0014"/>
                          </a:solidFill>
                          <a:latin typeface="Cambria Math" panose="02040503050406030204" pitchFamily="18" charset="0"/>
                          <a:ea typeface="CMU Serif" panose="02000603000000000000" pitchFamily="2" charset="0"/>
                          <a:cs typeface="CMU Serif" panose="02000603000000000000" pitchFamily="2" charset="0"/>
                        </a:rPr>
                        <m:t>𝑨𝑹</m:t>
                      </m:r>
                      <m:r>
                        <a:rPr lang="it-IT" sz="2000" b="1" i="1" dirty="0" smtClean="0">
                          <a:solidFill>
                            <a:srgbClr val="9B0014"/>
                          </a:solidFill>
                          <a:latin typeface="Cambria Math" panose="02040503050406030204" pitchFamily="18" charset="0"/>
                          <a:ea typeface="CMU Serif" panose="02000603000000000000" pitchFamily="2" charset="0"/>
                          <a:cs typeface="CMU Serif" panose="02000603000000000000" pitchFamily="2" charset="0"/>
                        </a:rPr>
                        <m:t>(</m:t>
                      </m:r>
                      <m:r>
                        <a:rPr lang="it-IT" sz="2000" b="1" i="1" dirty="0" smtClean="0">
                          <a:solidFill>
                            <a:srgbClr val="9B0014"/>
                          </a:solidFill>
                          <a:latin typeface="Cambria Math" panose="02040503050406030204" pitchFamily="18" charset="0"/>
                          <a:ea typeface="CMU Serif" panose="02000603000000000000" pitchFamily="2" charset="0"/>
                          <a:cs typeface="CMU Serif" panose="02000603000000000000" pitchFamily="2" charset="0"/>
                        </a:rPr>
                        <m:t>𝒑</m:t>
                      </m:r>
                      <m:r>
                        <a:rPr lang="it-IT" sz="2000" b="1" i="1" dirty="0" smtClean="0">
                          <a:solidFill>
                            <a:srgbClr val="9B0014"/>
                          </a:solidFill>
                          <a:latin typeface="Cambria Math" panose="02040503050406030204" pitchFamily="18" charset="0"/>
                          <a:ea typeface="CMU Serif" panose="02000603000000000000" pitchFamily="2" charset="0"/>
                          <a:cs typeface="CMU Serif" panose="02000603000000000000" pitchFamily="2" charset="0"/>
                        </a:rPr>
                        <m:t>)</m:t>
                      </m:r>
                    </m:oMath>
                  </m:oMathPara>
                </a14:m>
                <a:endParaRPr lang="it-IT" sz="2000" b="1" dirty="0">
                  <a:solidFill>
                    <a:srgbClr val="9B0014"/>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1" name="CasellaDiTesto 7">
                <a:extLst>
                  <a:ext uri="{FF2B5EF4-FFF2-40B4-BE49-F238E27FC236}">
                    <a16:creationId xmlns:a16="http://schemas.microsoft.com/office/drawing/2014/main" id="{45EED614-18E8-10E3-69BA-376B409EA9F4}"/>
                  </a:ext>
                </a:extLst>
              </p:cNvPr>
              <p:cNvSpPr txBox="1">
                <a:spLocks noRot="1" noChangeAspect="1" noMove="1" noResize="1" noEditPoints="1" noAdjustHandles="1" noChangeArrowheads="1" noChangeShapeType="1" noTextEdit="1"/>
              </p:cNvSpPr>
              <p:nvPr/>
            </p:nvSpPr>
            <p:spPr>
              <a:xfrm>
                <a:off x="2950436" y="5998545"/>
                <a:ext cx="1009045" cy="400110"/>
              </a:xfrm>
              <a:prstGeom prst="rect">
                <a:avLst/>
              </a:prstGeom>
              <a:blipFill>
                <a:blip r:embed="rId7"/>
                <a:stretch>
                  <a:fillRect b="-151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7">
                <a:extLst>
                  <a:ext uri="{FF2B5EF4-FFF2-40B4-BE49-F238E27FC236}">
                    <a16:creationId xmlns:a16="http://schemas.microsoft.com/office/drawing/2014/main" id="{FF143F69-7754-0672-BB8B-F1C63C5A474B}"/>
                  </a:ext>
                </a:extLst>
              </p:cNvPr>
              <p:cNvSpPr txBox="1"/>
              <p:nvPr/>
            </p:nvSpPr>
            <p:spPr>
              <a:xfrm>
                <a:off x="4524005" y="4493871"/>
                <a:ext cx="1009045" cy="4001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sz="2000" b="1" i="1" dirty="0" smtClean="0">
                          <a:solidFill>
                            <a:schemeClr val="tx2">
                              <a:lumMod val="90000"/>
                              <a:lumOff val="10000"/>
                            </a:schemeClr>
                          </a:solidFill>
                          <a:latin typeface="Cambria Math" panose="02040503050406030204" pitchFamily="18" charset="0"/>
                          <a:ea typeface="CMU Serif" panose="02000603000000000000" pitchFamily="2" charset="0"/>
                          <a:cs typeface="CMU Serif" panose="02000603000000000000" pitchFamily="2" charset="0"/>
                        </a:rPr>
                        <m:t>𝑴𝑨</m:t>
                      </m:r>
                      <m:r>
                        <a:rPr lang="it-IT" sz="2000" b="1" i="1" dirty="0" smtClean="0">
                          <a:solidFill>
                            <a:schemeClr val="tx2">
                              <a:lumMod val="90000"/>
                              <a:lumOff val="10000"/>
                            </a:schemeClr>
                          </a:solidFill>
                          <a:latin typeface="Cambria Math" panose="02040503050406030204" pitchFamily="18" charset="0"/>
                          <a:ea typeface="CMU Serif" panose="02000603000000000000" pitchFamily="2" charset="0"/>
                          <a:cs typeface="CMU Serif" panose="02000603000000000000" pitchFamily="2" charset="0"/>
                        </a:rPr>
                        <m:t>(</m:t>
                      </m:r>
                      <m:r>
                        <a:rPr lang="it-IT" sz="2000" b="1" i="1" dirty="0" smtClean="0">
                          <a:solidFill>
                            <a:schemeClr val="tx2">
                              <a:lumMod val="90000"/>
                              <a:lumOff val="10000"/>
                            </a:schemeClr>
                          </a:solidFill>
                          <a:latin typeface="Cambria Math" panose="02040503050406030204" pitchFamily="18" charset="0"/>
                          <a:ea typeface="CMU Serif" panose="02000603000000000000" pitchFamily="2" charset="0"/>
                          <a:cs typeface="CMU Serif" panose="02000603000000000000" pitchFamily="2" charset="0"/>
                        </a:rPr>
                        <m:t>𝒒</m:t>
                      </m:r>
                      <m:r>
                        <a:rPr lang="it-IT" sz="2000" b="1" i="1" dirty="0" smtClean="0">
                          <a:solidFill>
                            <a:schemeClr val="tx2">
                              <a:lumMod val="90000"/>
                              <a:lumOff val="10000"/>
                            </a:schemeClr>
                          </a:solidFill>
                          <a:latin typeface="Cambria Math" panose="02040503050406030204" pitchFamily="18" charset="0"/>
                          <a:ea typeface="CMU Serif" panose="02000603000000000000" pitchFamily="2" charset="0"/>
                          <a:cs typeface="CMU Serif" panose="02000603000000000000" pitchFamily="2" charset="0"/>
                        </a:rPr>
                        <m:t>)</m:t>
                      </m:r>
                    </m:oMath>
                  </m:oMathPara>
                </a14:m>
                <a:endParaRPr lang="it-IT" sz="2000" b="1" dirty="0">
                  <a:solidFill>
                    <a:schemeClr val="tx2">
                      <a:lumMod val="90000"/>
                      <a:lumOff val="10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2" name="CasellaDiTesto 7">
                <a:extLst>
                  <a:ext uri="{FF2B5EF4-FFF2-40B4-BE49-F238E27FC236}">
                    <a16:creationId xmlns:a16="http://schemas.microsoft.com/office/drawing/2014/main" id="{FF143F69-7754-0672-BB8B-F1C63C5A474B}"/>
                  </a:ext>
                </a:extLst>
              </p:cNvPr>
              <p:cNvSpPr txBox="1">
                <a:spLocks noRot="1" noChangeAspect="1" noMove="1" noResize="1" noEditPoints="1" noAdjustHandles="1" noChangeArrowheads="1" noChangeShapeType="1" noTextEdit="1"/>
              </p:cNvSpPr>
              <p:nvPr/>
            </p:nvSpPr>
            <p:spPr>
              <a:xfrm>
                <a:off x="4524005" y="4493871"/>
                <a:ext cx="1009045" cy="400110"/>
              </a:xfrm>
              <a:prstGeom prst="rect">
                <a:avLst/>
              </a:prstGeom>
              <a:blipFill>
                <a:blip r:embed="rId8"/>
                <a:stretch>
                  <a:fillRect b="-151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sellaDiTesto 7">
                <a:extLst>
                  <a:ext uri="{FF2B5EF4-FFF2-40B4-BE49-F238E27FC236}">
                    <a16:creationId xmlns:a16="http://schemas.microsoft.com/office/drawing/2014/main" id="{FB3B8AF8-06CF-2DDF-A7A0-39825169B92A}"/>
                  </a:ext>
                </a:extLst>
              </p:cNvPr>
              <p:cNvSpPr txBox="1"/>
              <p:nvPr/>
            </p:nvSpPr>
            <p:spPr>
              <a:xfrm>
                <a:off x="1271504" y="2441052"/>
                <a:ext cx="5221659" cy="1815882"/>
              </a:xfrm>
              <a:prstGeom prst="rect">
                <a:avLst/>
              </a:prstGeom>
              <a:noFill/>
            </p:spPr>
            <p:txBody>
              <a:bodyPr wrap="square" rtlCol="0">
                <a:spAutoFit/>
              </a:bodyPr>
              <a:lstStyle/>
              <a:p>
                <a:pPr marL="342900" indent="-342900">
                  <a:buFontTx/>
                  <a:buChar char="-"/>
                </a:pPr>
                <a14:m>
                  <m:oMath xmlns:m="http://schemas.openxmlformats.org/officeDocument/2006/math">
                    <m:r>
                      <a:rPr lang="it-IT" sz="1600" b="1" i="1" smtClean="0">
                        <a:solidFill>
                          <a:srgbClr val="9B0014"/>
                        </a:solidFill>
                        <a:latin typeface="Cambria Math" panose="02040503050406030204" pitchFamily="18" charset="0"/>
                      </a:rPr>
                      <m:t>𝑨𝑹</m:t>
                    </m:r>
                    <m:r>
                      <a:rPr lang="it-IT" sz="1600" b="1" i="1" smtClean="0">
                        <a:solidFill>
                          <a:srgbClr val="9B0014"/>
                        </a:solidFill>
                        <a:latin typeface="Cambria Math" panose="02040503050406030204" pitchFamily="18" charset="0"/>
                      </a:rPr>
                      <m:t>(</m:t>
                    </m:r>
                    <m:r>
                      <a:rPr lang="it-IT" sz="1600" b="1" i="1" smtClean="0">
                        <a:solidFill>
                          <a:srgbClr val="9B0014"/>
                        </a:solidFill>
                        <a:latin typeface="Cambria Math" panose="02040503050406030204" pitchFamily="18" charset="0"/>
                      </a:rPr>
                      <m:t>𝒑</m:t>
                    </m:r>
                    <m:r>
                      <a:rPr lang="it-IT" sz="1600" b="1" i="1" smtClean="0">
                        <a:solidFill>
                          <a:srgbClr val="9B0014"/>
                        </a:solidFill>
                        <a:latin typeface="Cambria Math" panose="02040503050406030204" pitchFamily="18" charset="0"/>
                      </a:rPr>
                      <m:t>)</m:t>
                    </m:r>
                  </m:oMath>
                </a14:m>
                <a:r>
                  <a:rPr lang="it-IT" sz="1600" b="1" dirty="0">
                    <a:solidFill>
                      <a:srgbClr val="9B0014"/>
                    </a:solidFill>
                    <a:latin typeface="CMU Serif" panose="02000603000000000000"/>
                  </a:rPr>
                  <a:t> Autoregressive</a:t>
                </a:r>
                <a:r>
                  <a:rPr lang="it-IT" sz="1600" b="1" dirty="0">
                    <a:solidFill>
                      <a:schemeClr val="tx1">
                        <a:lumMod val="85000"/>
                        <a:lumOff val="15000"/>
                      </a:schemeClr>
                    </a:solidFill>
                    <a:latin typeface="CMU Serif" panose="02000603000000000000"/>
                  </a:rPr>
                  <a:t>: the next value of </a:t>
                </a:r>
                <a14:m>
                  <m:oMath xmlns:m="http://schemas.openxmlformats.org/officeDocument/2006/math">
                    <m:r>
                      <a:rPr lang="it-IT" sz="1600" b="1" i="1" smtClean="0">
                        <a:solidFill>
                          <a:schemeClr val="tx1">
                            <a:lumMod val="85000"/>
                            <a:lumOff val="15000"/>
                          </a:schemeClr>
                        </a:solidFill>
                        <a:latin typeface="Cambria Math" panose="02040503050406030204" pitchFamily="18" charset="0"/>
                      </a:rPr>
                      <m:t>𝑿</m:t>
                    </m:r>
                  </m:oMath>
                </a14:m>
                <a:r>
                  <a:rPr lang="it-IT" sz="1600" b="1" dirty="0">
                    <a:solidFill>
                      <a:schemeClr val="tx1">
                        <a:lumMod val="85000"/>
                        <a:lumOff val="15000"/>
                      </a:schemeClr>
                    </a:solidFill>
                    <a:latin typeface="CMU Serif" panose="02000603000000000000"/>
                  </a:rPr>
                  <a:t> at time </a:t>
                </a:r>
                <a14:m>
                  <m:oMath xmlns:m="http://schemas.openxmlformats.org/officeDocument/2006/math">
                    <m:r>
                      <a:rPr lang="it-IT" sz="1600" b="1" i="1" smtClean="0">
                        <a:solidFill>
                          <a:schemeClr val="tx1">
                            <a:lumMod val="85000"/>
                            <a:lumOff val="15000"/>
                          </a:schemeClr>
                        </a:solidFill>
                        <a:latin typeface="Cambria Math" panose="02040503050406030204" pitchFamily="18" charset="0"/>
                      </a:rPr>
                      <m:t>𝒕</m:t>
                    </m:r>
                  </m:oMath>
                </a14:m>
                <a:r>
                  <a:rPr lang="it-IT" sz="1600" b="1" dirty="0">
                    <a:solidFill>
                      <a:schemeClr val="tx1">
                        <a:lumMod val="85000"/>
                        <a:lumOff val="15000"/>
                      </a:schemeClr>
                    </a:solidFill>
                    <a:latin typeface="CMU Serif" panose="02000603000000000000"/>
                  </a:rPr>
                  <a:t> is given by a linear combination of previous </a:t>
                </a:r>
                <a14:m>
                  <m:oMath xmlns:m="http://schemas.openxmlformats.org/officeDocument/2006/math">
                    <m:r>
                      <a:rPr lang="it-IT" sz="1600" b="1" i="1" smtClean="0">
                        <a:solidFill>
                          <a:schemeClr val="tx1">
                            <a:lumMod val="85000"/>
                            <a:lumOff val="15000"/>
                          </a:schemeClr>
                        </a:solidFill>
                        <a:latin typeface="Cambria Math" panose="02040503050406030204" pitchFamily="18" charset="0"/>
                      </a:rPr>
                      <m:t>𝒑</m:t>
                    </m:r>
                  </m:oMath>
                </a14:m>
                <a:r>
                  <a:rPr lang="it-IT" sz="1600" b="1" dirty="0">
                    <a:solidFill>
                      <a:schemeClr val="tx1">
                        <a:lumMod val="85000"/>
                        <a:lumOff val="15000"/>
                      </a:schemeClr>
                    </a:solidFill>
                    <a:latin typeface="CMU Serif" panose="02000603000000000000"/>
                  </a:rPr>
                  <a:t> variables</a:t>
                </a:r>
              </a:p>
              <a:p>
                <a:pPr marL="342900" indent="-342900">
                  <a:buFontTx/>
                  <a:buChar char="-"/>
                </a:pPr>
                <a:endParaRPr lang="it-IT" sz="800" b="1" dirty="0">
                  <a:solidFill>
                    <a:schemeClr val="tx1">
                      <a:lumMod val="85000"/>
                      <a:lumOff val="15000"/>
                    </a:schemeClr>
                  </a:solidFill>
                  <a:latin typeface="CMU Serif" panose="02000603000000000000"/>
                </a:endParaRPr>
              </a:p>
              <a:p>
                <a:pPr marL="342900" indent="-342900">
                  <a:buFontTx/>
                  <a:buChar char="-"/>
                </a:pPr>
                <a14:m>
                  <m:oMath xmlns:m="http://schemas.openxmlformats.org/officeDocument/2006/math">
                    <m:r>
                      <a:rPr lang="it-IT" sz="1600" b="1" i="1" smtClean="0">
                        <a:solidFill>
                          <a:srgbClr val="105441"/>
                        </a:solidFill>
                        <a:latin typeface="Cambria Math" panose="02040503050406030204" pitchFamily="18" charset="0"/>
                      </a:rPr>
                      <m:t>𝑰</m:t>
                    </m:r>
                    <m:r>
                      <a:rPr lang="it-IT" sz="1600" b="1" i="1" smtClean="0">
                        <a:solidFill>
                          <a:srgbClr val="105441"/>
                        </a:solidFill>
                        <a:latin typeface="Cambria Math" panose="02040503050406030204" pitchFamily="18" charset="0"/>
                      </a:rPr>
                      <m:t>(</m:t>
                    </m:r>
                    <m:r>
                      <a:rPr lang="it-IT" sz="1600" b="1" i="1" smtClean="0">
                        <a:solidFill>
                          <a:srgbClr val="105441"/>
                        </a:solidFill>
                        <a:latin typeface="Cambria Math" panose="02040503050406030204" pitchFamily="18" charset="0"/>
                      </a:rPr>
                      <m:t>𝒅</m:t>
                    </m:r>
                    <m:r>
                      <a:rPr lang="it-IT" sz="1600" b="1" i="1" smtClean="0">
                        <a:solidFill>
                          <a:srgbClr val="105441"/>
                        </a:solidFill>
                        <a:latin typeface="Cambria Math" panose="02040503050406030204" pitchFamily="18" charset="0"/>
                      </a:rPr>
                      <m:t>)</m:t>
                    </m:r>
                  </m:oMath>
                </a14:m>
                <a:r>
                  <a:rPr lang="it-IT" sz="1600" b="1" dirty="0">
                    <a:solidFill>
                      <a:srgbClr val="105441"/>
                    </a:solidFill>
                    <a:latin typeface="CMU Serif" panose="02000603000000000000"/>
                  </a:rPr>
                  <a:t> Integrated</a:t>
                </a:r>
                <a:r>
                  <a:rPr lang="it-IT" sz="1600" b="1" dirty="0">
                    <a:solidFill>
                      <a:schemeClr val="tx1">
                        <a:lumMod val="85000"/>
                        <a:lumOff val="15000"/>
                      </a:schemeClr>
                    </a:solidFill>
                    <a:latin typeface="CMU Serif" panose="02000603000000000000"/>
                  </a:rPr>
                  <a:t>: differentiation order </a:t>
                </a:r>
                <a14:m>
                  <m:oMath xmlns:m="http://schemas.openxmlformats.org/officeDocument/2006/math">
                    <m:r>
                      <a:rPr lang="it-IT" sz="1600" b="1" i="1" smtClean="0">
                        <a:solidFill>
                          <a:schemeClr val="tx1">
                            <a:lumMod val="85000"/>
                            <a:lumOff val="15000"/>
                          </a:schemeClr>
                        </a:solidFill>
                        <a:latin typeface="Cambria Math" panose="02040503050406030204" pitchFamily="18" charset="0"/>
                      </a:rPr>
                      <m:t>𝒅</m:t>
                    </m:r>
                  </m:oMath>
                </a14:m>
                <a:r>
                  <a:rPr lang="it-IT" sz="1600" b="1" dirty="0">
                    <a:solidFill>
                      <a:schemeClr val="tx1">
                        <a:lumMod val="85000"/>
                        <a:lumOff val="15000"/>
                      </a:schemeClr>
                    </a:solidFill>
                    <a:latin typeface="CMU Serif" panose="02000603000000000000"/>
                  </a:rPr>
                  <a:t> in order to make the time series trend stationary </a:t>
                </a:r>
              </a:p>
              <a:p>
                <a:pPr marL="342900" indent="-342900">
                  <a:buFontTx/>
                  <a:buChar char="-"/>
                </a:pPr>
                <a:endParaRPr lang="it-IT" sz="800" b="1" dirty="0">
                  <a:solidFill>
                    <a:schemeClr val="tx1">
                      <a:lumMod val="85000"/>
                      <a:lumOff val="15000"/>
                    </a:schemeClr>
                  </a:solidFill>
                  <a:latin typeface="CMU Serif" panose="02000603000000000000"/>
                </a:endParaRPr>
              </a:p>
              <a:p>
                <a:pPr marL="342900" indent="-342900">
                  <a:buFontTx/>
                  <a:buChar char="-"/>
                </a:pPr>
                <a14:m>
                  <m:oMath xmlns:m="http://schemas.openxmlformats.org/officeDocument/2006/math">
                    <m:r>
                      <a:rPr lang="it-IT" sz="1600" b="1" i="1" smtClean="0">
                        <a:solidFill>
                          <a:schemeClr val="tx2">
                            <a:lumMod val="90000"/>
                            <a:lumOff val="10000"/>
                          </a:schemeClr>
                        </a:solidFill>
                        <a:latin typeface="Cambria Math" panose="02040503050406030204" pitchFamily="18" charset="0"/>
                      </a:rPr>
                      <m:t>𝑴𝑨</m:t>
                    </m:r>
                    <m:r>
                      <a:rPr lang="it-IT" sz="1600" b="1" i="1" smtClean="0">
                        <a:solidFill>
                          <a:schemeClr val="tx2">
                            <a:lumMod val="90000"/>
                            <a:lumOff val="10000"/>
                          </a:schemeClr>
                        </a:solidFill>
                        <a:latin typeface="Cambria Math" panose="02040503050406030204" pitchFamily="18" charset="0"/>
                      </a:rPr>
                      <m:t>(</m:t>
                    </m:r>
                    <m:r>
                      <a:rPr lang="it-IT" sz="1600" b="1" i="1" smtClean="0">
                        <a:solidFill>
                          <a:schemeClr val="tx2">
                            <a:lumMod val="90000"/>
                            <a:lumOff val="10000"/>
                          </a:schemeClr>
                        </a:solidFill>
                        <a:latin typeface="Cambria Math" panose="02040503050406030204" pitchFamily="18" charset="0"/>
                      </a:rPr>
                      <m:t>𝒒</m:t>
                    </m:r>
                    <m:r>
                      <a:rPr lang="it-IT" sz="1600" b="1" i="1" smtClean="0">
                        <a:solidFill>
                          <a:schemeClr val="tx2">
                            <a:lumMod val="90000"/>
                            <a:lumOff val="10000"/>
                          </a:schemeClr>
                        </a:solidFill>
                        <a:latin typeface="Cambria Math" panose="02040503050406030204" pitchFamily="18" charset="0"/>
                      </a:rPr>
                      <m:t>)</m:t>
                    </m:r>
                  </m:oMath>
                </a14:m>
                <a:r>
                  <a:rPr lang="it-IT" sz="1600" b="1" dirty="0">
                    <a:solidFill>
                      <a:schemeClr val="tx1">
                        <a:lumMod val="85000"/>
                        <a:lumOff val="15000"/>
                      </a:schemeClr>
                    </a:solidFill>
                    <a:latin typeface="CMU Serif" panose="02000603000000000000"/>
                  </a:rPr>
                  <a:t> </a:t>
                </a:r>
                <a:r>
                  <a:rPr lang="it-IT" sz="1600" b="1" dirty="0">
                    <a:solidFill>
                      <a:schemeClr val="tx2">
                        <a:lumMod val="90000"/>
                        <a:lumOff val="10000"/>
                      </a:schemeClr>
                    </a:solidFill>
                    <a:latin typeface="CMU Serif" panose="02000603000000000000"/>
                  </a:rPr>
                  <a:t>Moving average</a:t>
                </a:r>
                <a:r>
                  <a:rPr lang="it-IT" sz="1600" b="1" dirty="0">
                    <a:solidFill>
                      <a:schemeClr val="tx1">
                        <a:lumMod val="85000"/>
                        <a:lumOff val="15000"/>
                      </a:schemeClr>
                    </a:solidFill>
                    <a:latin typeface="CMU Serif" panose="02000603000000000000"/>
                  </a:rPr>
                  <a:t>: the next error term is given by a linear combination of the previus </a:t>
                </a:r>
                <a14:m>
                  <m:oMath xmlns:m="http://schemas.openxmlformats.org/officeDocument/2006/math">
                    <m:r>
                      <a:rPr lang="it-IT" sz="1600" b="1" i="1" smtClean="0">
                        <a:solidFill>
                          <a:schemeClr val="tx1">
                            <a:lumMod val="85000"/>
                            <a:lumOff val="15000"/>
                          </a:schemeClr>
                        </a:solidFill>
                        <a:latin typeface="Cambria Math" panose="02040503050406030204" pitchFamily="18" charset="0"/>
                      </a:rPr>
                      <m:t>𝒒</m:t>
                    </m:r>
                  </m:oMath>
                </a14:m>
                <a:r>
                  <a:rPr lang="it-IT" sz="1600" b="1" dirty="0">
                    <a:solidFill>
                      <a:schemeClr val="tx1">
                        <a:lumMod val="85000"/>
                        <a:lumOff val="15000"/>
                      </a:schemeClr>
                    </a:solidFill>
                    <a:latin typeface="CMU Serif" panose="02000603000000000000"/>
                  </a:rPr>
                  <a:t> white noises  </a:t>
                </a:r>
                <a:endParaRPr lang="it-IT" sz="1600" dirty="0">
                  <a:solidFill>
                    <a:srgbClr val="9B0014"/>
                  </a:solidFill>
                  <a:latin typeface="CMU Serif" panose="02000603000000000000"/>
                  <a:ea typeface="CMU Serif" panose="02000603000000000000" pitchFamily="2" charset="0"/>
                  <a:cs typeface="CMU Serif" panose="02000603000000000000" pitchFamily="2" charset="0"/>
                </a:endParaRPr>
              </a:p>
            </p:txBody>
          </p:sp>
        </mc:Choice>
        <mc:Fallback xmlns="">
          <p:sp>
            <p:nvSpPr>
              <p:cNvPr id="23" name="CasellaDiTesto 7">
                <a:extLst>
                  <a:ext uri="{FF2B5EF4-FFF2-40B4-BE49-F238E27FC236}">
                    <a16:creationId xmlns:a16="http://schemas.microsoft.com/office/drawing/2014/main" id="{FB3B8AF8-06CF-2DDF-A7A0-39825169B92A}"/>
                  </a:ext>
                </a:extLst>
              </p:cNvPr>
              <p:cNvSpPr txBox="1">
                <a:spLocks noRot="1" noChangeAspect="1" noMove="1" noResize="1" noEditPoints="1" noAdjustHandles="1" noChangeArrowheads="1" noChangeShapeType="1" noTextEdit="1"/>
              </p:cNvSpPr>
              <p:nvPr/>
            </p:nvSpPr>
            <p:spPr>
              <a:xfrm>
                <a:off x="1271504" y="2441052"/>
                <a:ext cx="5221659" cy="1815882"/>
              </a:xfrm>
              <a:prstGeom prst="rect">
                <a:avLst/>
              </a:prstGeom>
              <a:blipFill>
                <a:blip r:embed="rId9"/>
                <a:stretch>
                  <a:fillRect l="-584" t="-1007" r="-701" b="-3356"/>
                </a:stretch>
              </a:blipFill>
            </p:spPr>
            <p:txBody>
              <a:bodyPr/>
              <a:lstStyle/>
              <a:p>
                <a:r>
                  <a:rPr lang="it-IT">
                    <a:noFill/>
                  </a:rPr>
                  <a:t> </a:t>
                </a:r>
              </a:p>
            </p:txBody>
          </p:sp>
        </mc:Fallback>
      </mc:AlternateContent>
      <p:cxnSp>
        <p:nvCxnSpPr>
          <p:cNvPr id="27" name="Straight Connector 26">
            <a:extLst>
              <a:ext uri="{FF2B5EF4-FFF2-40B4-BE49-F238E27FC236}">
                <a16:creationId xmlns:a16="http://schemas.microsoft.com/office/drawing/2014/main" id="{A576CE05-F102-7746-39A1-9A90F4DA08EE}"/>
              </a:ext>
            </a:extLst>
          </p:cNvPr>
          <p:cNvCxnSpPr>
            <a:cxnSpLocks/>
          </p:cNvCxnSpPr>
          <p:nvPr/>
        </p:nvCxnSpPr>
        <p:spPr>
          <a:xfrm>
            <a:off x="7155692" y="1650316"/>
            <a:ext cx="1999197"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309C5284-19D4-6819-8FEC-7036CE72689E}"/>
              </a:ext>
            </a:extLst>
          </p:cNvPr>
          <p:cNvCxnSpPr>
            <a:cxnSpLocks/>
            <a:endCxn id="32" idx="0"/>
          </p:cNvCxnSpPr>
          <p:nvPr/>
        </p:nvCxnSpPr>
        <p:spPr>
          <a:xfrm>
            <a:off x="9154889" y="1655836"/>
            <a:ext cx="0" cy="8656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CasellaDiTesto 7">
            <a:extLst>
              <a:ext uri="{FF2B5EF4-FFF2-40B4-BE49-F238E27FC236}">
                <a16:creationId xmlns:a16="http://schemas.microsoft.com/office/drawing/2014/main" id="{8BA55048-DAB8-8CC9-ED6D-80B7CDAF7C72}"/>
              </a:ext>
            </a:extLst>
          </p:cNvPr>
          <p:cNvSpPr txBox="1"/>
          <p:nvPr/>
        </p:nvSpPr>
        <p:spPr>
          <a:xfrm>
            <a:off x="7374018" y="2521460"/>
            <a:ext cx="3561741" cy="923330"/>
          </a:xfrm>
          <a:prstGeom prst="rect">
            <a:avLst/>
          </a:prstGeom>
          <a:noFill/>
        </p:spPr>
        <p:txBody>
          <a:bodyPr wrap="square" rtlCol="0">
            <a:spAutoFit/>
          </a:bodyPr>
          <a:lstStyle/>
          <a:p>
            <a:pPr algn="ctr"/>
            <a:r>
              <a:rPr lang="en-US"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For time series with a strong seasonal component </a:t>
            </a:r>
            <a:r>
              <a:rPr lang="en-US" b="1" dirty="0">
                <a:solidFill>
                  <a:srgbClr val="9B0014"/>
                </a:solidFill>
                <a:latin typeface="CMU Serif" panose="02000603000000000000" pitchFamily="2" charset="0"/>
                <a:ea typeface="CMU Serif" panose="02000603000000000000" pitchFamily="2" charset="0"/>
                <a:cs typeface="CMU Serif" panose="02000603000000000000" pitchFamily="2" charset="0"/>
              </a:rPr>
              <a:t>SARIMA</a:t>
            </a:r>
            <a:r>
              <a:rPr lang="en-US"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(seasonal ARIMA) is used</a:t>
            </a:r>
            <a:endParaRPr lang="it-IT"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33" name="CasellaDiTesto 7">
                <a:extLst>
                  <a:ext uri="{FF2B5EF4-FFF2-40B4-BE49-F238E27FC236}">
                    <a16:creationId xmlns:a16="http://schemas.microsoft.com/office/drawing/2014/main" id="{EEFB8982-CA97-FA40-9802-781B8E563075}"/>
                  </a:ext>
                </a:extLst>
              </p:cNvPr>
              <p:cNvSpPr txBox="1"/>
              <p:nvPr/>
            </p:nvSpPr>
            <p:spPr>
              <a:xfrm>
                <a:off x="7572706" y="3472010"/>
                <a:ext cx="3459286"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it-IT" sz="24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𝑺𝑨𝑹𝑰𝑴𝑨</m:t>
                      </m:r>
                      <m:d>
                        <m:dPr>
                          <m:ctrlPr>
                            <a:rPr lang="fr-FR" sz="2400" b="1" i="1" dirty="0"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ctrlPr>
                        </m:dPr>
                        <m:e>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𝒑</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𝒅</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𝒒</m:t>
                          </m:r>
                        </m:e>
                      </m:d>
                      <m:sSub>
                        <m:sSubPr>
                          <m:ctrlP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ctrlPr>
                        </m:sSubPr>
                        <m:e>
                          <m:d>
                            <m:dPr>
                              <m:ctrlP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ctrlPr>
                            </m:dPr>
                            <m:e>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𝑷</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𝑫</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m:t>
                              </m:r>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𝑸</m:t>
                              </m:r>
                            </m:e>
                          </m:d>
                        </m:e>
                        <m:sub>
                          <m:r>
                            <a:rPr lang="fr-FR" sz="2400" b="1" i="1" dirty="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𝒎</m:t>
                          </m:r>
                        </m:sub>
                      </m:sSub>
                    </m:oMath>
                  </m:oMathPara>
                </a14:m>
                <a:endParaRPr lang="it-IT" sz="40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3" name="CasellaDiTesto 7">
                <a:extLst>
                  <a:ext uri="{FF2B5EF4-FFF2-40B4-BE49-F238E27FC236}">
                    <a16:creationId xmlns:a16="http://schemas.microsoft.com/office/drawing/2014/main" id="{EEFB8982-CA97-FA40-9802-781B8E563075}"/>
                  </a:ext>
                </a:extLst>
              </p:cNvPr>
              <p:cNvSpPr txBox="1">
                <a:spLocks noRot="1" noChangeAspect="1" noMove="1" noResize="1" noEditPoints="1" noAdjustHandles="1" noChangeArrowheads="1" noChangeShapeType="1" noTextEdit="1"/>
              </p:cNvSpPr>
              <p:nvPr/>
            </p:nvSpPr>
            <p:spPr>
              <a:xfrm>
                <a:off x="7572706" y="3472010"/>
                <a:ext cx="3459286" cy="461665"/>
              </a:xfrm>
              <a:prstGeom prst="rect">
                <a:avLst/>
              </a:prstGeom>
              <a:blipFill>
                <a:blip r:embed="rId10"/>
                <a:stretch>
                  <a:fillRect l="-6162" r="-2465" b="-1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CasellaDiTesto 7">
                <a:extLst>
                  <a:ext uri="{FF2B5EF4-FFF2-40B4-BE49-F238E27FC236}">
                    <a16:creationId xmlns:a16="http://schemas.microsoft.com/office/drawing/2014/main" id="{B94BD622-300E-8444-5F40-F299B7BC0204}"/>
                  </a:ext>
                </a:extLst>
              </p:cNvPr>
              <p:cNvSpPr txBox="1"/>
              <p:nvPr/>
            </p:nvSpPr>
            <p:spPr>
              <a:xfrm>
                <a:off x="7374018" y="3999587"/>
                <a:ext cx="3856663" cy="1323439"/>
              </a:xfrm>
              <a:prstGeom prst="rect">
                <a:avLst/>
              </a:prstGeom>
              <a:noFill/>
            </p:spPr>
            <p:txBody>
              <a:bodyPr wrap="square" rtlCol="0">
                <a:spAutoFit/>
              </a:bodyPr>
              <a:lstStyle/>
              <a:p>
                <a:pPr algn="ctr"/>
                <a14:m>
                  <m:oMath xmlns:m="http://schemas.openxmlformats.org/officeDocument/2006/math">
                    <m:r>
                      <a:rPr lang="it-IT" sz="1600" b="1" i="1" smtClean="0">
                        <a:solidFill>
                          <a:srgbClr val="9B0014"/>
                        </a:solidFill>
                        <a:latin typeface="Cambria Math" panose="02040503050406030204" pitchFamily="18" charset="0"/>
                      </a:rPr>
                      <m:t>𝑨𝑹</m:t>
                    </m:r>
                    <m:r>
                      <a:rPr lang="it-IT" sz="1600" b="1" i="1" smtClean="0">
                        <a:solidFill>
                          <a:srgbClr val="9B0014"/>
                        </a:solidFill>
                        <a:latin typeface="Cambria Math" panose="02040503050406030204" pitchFamily="18" charset="0"/>
                      </a:rPr>
                      <m:t>(</m:t>
                    </m:r>
                    <m:r>
                      <a:rPr lang="it-IT" sz="1600" b="1" i="1" smtClean="0">
                        <a:solidFill>
                          <a:srgbClr val="9B0014"/>
                        </a:solidFill>
                        <a:latin typeface="Cambria Math" panose="02040503050406030204" pitchFamily="18" charset="0"/>
                      </a:rPr>
                      <m:t>𝑷</m:t>
                    </m:r>
                    <m:r>
                      <a:rPr lang="it-IT" sz="1600" b="1" i="1" smtClean="0">
                        <a:solidFill>
                          <a:srgbClr val="9B0014"/>
                        </a:solidFill>
                        <a:latin typeface="Cambria Math" panose="02040503050406030204" pitchFamily="18" charset="0"/>
                      </a:rPr>
                      <m:t>), </m:t>
                    </m:r>
                    <m:r>
                      <a:rPr lang="it-IT" sz="1600" b="1" i="1" smtClean="0">
                        <a:solidFill>
                          <a:schemeClr val="tx2">
                            <a:lumMod val="90000"/>
                            <a:lumOff val="10000"/>
                          </a:schemeClr>
                        </a:solidFill>
                        <a:latin typeface="Cambria Math" panose="02040503050406030204" pitchFamily="18" charset="0"/>
                      </a:rPr>
                      <m:t>𝑴𝑨</m:t>
                    </m:r>
                    <m:r>
                      <a:rPr lang="it-IT" sz="1600" b="1" i="1" smtClean="0">
                        <a:solidFill>
                          <a:schemeClr val="tx2">
                            <a:lumMod val="90000"/>
                            <a:lumOff val="10000"/>
                          </a:schemeClr>
                        </a:solidFill>
                        <a:latin typeface="Cambria Math" panose="02040503050406030204" pitchFamily="18" charset="0"/>
                      </a:rPr>
                      <m:t>(</m:t>
                    </m:r>
                    <m:r>
                      <a:rPr lang="it-IT" sz="1600" b="1" i="1" smtClean="0">
                        <a:solidFill>
                          <a:schemeClr val="tx2">
                            <a:lumMod val="90000"/>
                            <a:lumOff val="10000"/>
                          </a:schemeClr>
                        </a:solidFill>
                        <a:latin typeface="Cambria Math" panose="02040503050406030204" pitchFamily="18" charset="0"/>
                      </a:rPr>
                      <m:t>𝑸</m:t>
                    </m:r>
                    <m:r>
                      <a:rPr lang="it-IT" sz="1600" b="1" i="1" smtClean="0">
                        <a:solidFill>
                          <a:schemeClr val="tx2">
                            <a:lumMod val="90000"/>
                            <a:lumOff val="10000"/>
                          </a:schemeClr>
                        </a:solidFill>
                        <a:latin typeface="Cambria Math" panose="02040503050406030204" pitchFamily="18" charset="0"/>
                      </a:rPr>
                      <m:t>)</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are the same as ARIMA but specified at seasonal lag. </a:t>
                </a:r>
                <a14:m>
                  <m:oMath xmlns:m="http://schemas.openxmlformats.org/officeDocument/2006/math">
                    <m:r>
                      <a:rPr lang="it-IT" sz="1600" b="1" i="1" smtClean="0">
                        <a:solidFill>
                          <a:srgbClr val="105441"/>
                        </a:solidFill>
                        <a:latin typeface="Cambria Math" panose="02040503050406030204" pitchFamily="18" charset="0"/>
                        <a:ea typeface="CMU Serif" panose="02000603000000000000" pitchFamily="2" charset="0"/>
                        <a:cs typeface="CMU Serif" panose="02000603000000000000" pitchFamily="2" charset="0"/>
                      </a:rPr>
                      <m:t>𝑰</m:t>
                    </m:r>
                    <m:r>
                      <a:rPr lang="it-IT" sz="1600" b="1" i="1" smtClean="0">
                        <a:solidFill>
                          <a:srgbClr val="105441"/>
                        </a:solidFill>
                        <a:latin typeface="Cambria Math" panose="02040503050406030204" pitchFamily="18" charset="0"/>
                        <a:ea typeface="CMU Serif" panose="02000603000000000000" pitchFamily="2" charset="0"/>
                        <a:cs typeface="CMU Serif" panose="02000603000000000000" pitchFamily="2" charset="0"/>
                      </a:rPr>
                      <m:t>(</m:t>
                    </m:r>
                    <m:r>
                      <a:rPr lang="it-IT" sz="1600" b="1" i="1" smtClean="0">
                        <a:solidFill>
                          <a:srgbClr val="105441"/>
                        </a:solidFill>
                        <a:latin typeface="Cambria Math" panose="02040503050406030204" pitchFamily="18" charset="0"/>
                        <a:ea typeface="CMU Serif" panose="02000603000000000000" pitchFamily="2" charset="0"/>
                        <a:cs typeface="CMU Serif" panose="02000603000000000000" pitchFamily="2" charset="0"/>
                      </a:rPr>
                      <m:t>𝑫</m:t>
                    </m:r>
                    <m:r>
                      <a:rPr lang="it-IT" sz="1600" b="1" i="1" smtClean="0">
                        <a:solidFill>
                          <a:srgbClr val="105441"/>
                        </a:solidFill>
                        <a:latin typeface="Cambria Math" panose="02040503050406030204" pitchFamily="18" charset="0"/>
                        <a:ea typeface="CMU Serif" panose="02000603000000000000" pitchFamily="2" charset="0"/>
                        <a:cs typeface="CMU Serif" panose="02000603000000000000" pitchFamily="2" charset="0"/>
                      </a:rPr>
                      <m:t>)</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accounts for the number of differentiation to remove the seasonality. </a:t>
                </a:r>
                <a14:m>
                  <m:oMath xmlns:m="http://schemas.openxmlformats.org/officeDocument/2006/math">
                    <m:r>
                      <a:rPr lang="it-IT" sz="16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𝒎</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is the number of observations per year</a:t>
                </a:r>
                <a:endParaRPr lang="it-IT" sz="1600" dirty="0">
                  <a:solidFill>
                    <a:srgbClr val="9B0014"/>
                  </a:solidFill>
                  <a:latin typeface="CMU Serif" panose="02000603000000000000"/>
                  <a:ea typeface="CMU Serif" panose="02000603000000000000" pitchFamily="2" charset="0"/>
                  <a:cs typeface="CMU Serif" panose="02000603000000000000" pitchFamily="2" charset="0"/>
                </a:endParaRPr>
              </a:p>
            </p:txBody>
          </p:sp>
        </mc:Choice>
        <mc:Fallback xmlns="">
          <p:sp>
            <p:nvSpPr>
              <p:cNvPr id="34" name="CasellaDiTesto 7">
                <a:extLst>
                  <a:ext uri="{FF2B5EF4-FFF2-40B4-BE49-F238E27FC236}">
                    <a16:creationId xmlns:a16="http://schemas.microsoft.com/office/drawing/2014/main" id="{B94BD622-300E-8444-5F40-F299B7BC0204}"/>
                  </a:ext>
                </a:extLst>
              </p:cNvPr>
              <p:cNvSpPr txBox="1">
                <a:spLocks noRot="1" noChangeAspect="1" noMove="1" noResize="1" noEditPoints="1" noAdjustHandles="1" noChangeArrowheads="1" noChangeShapeType="1" noTextEdit="1"/>
              </p:cNvSpPr>
              <p:nvPr/>
            </p:nvSpPr>
            <p:spPr>
              <a:xfrm>
                <a:off x="7374018" y="3999587"/>
                <a:ext cx="3856663" cy="1323439"/>
              </a:xfrm>
              <a:prstGeom prst="rect">
                <a:avLst/>
              </a:prstGeom>
              <a:blipFill>
                <a:blip r:embed="rId11"/>
                <a:stretch>
                  <a:fillRect l="-316" t="-1382" r="-1741" b="-5069"/>
                </a:stretch>
              </a:blipFill>
            </p:spPr>
            <p:txBody>
              <a:bodyPr/>
              <a:lstStyle/>
              <a:p>
                <a:r>
                  <a:rPr lang="it-IT">
                    <a:noFill/>
                  </a:rPr>
                  <a:t> </a:t>
                </a:r>
              </a:p>
            </p:txBody>
          </p:sp>
        </mc:Fallback>
      </mc:AlternateContent>
    </p:spTree>
    <p:extLst>
      <p:ext uri="{BB962C8B-B14F-4D97-AF65-F5344CB8AC3E}">
        <p14:creationId xmlns:p14="http://schemas.microsoft.com/office/powerpoint/2010/main" val="472497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EA223-0D6F-ABB6-F8A6-8B10E1897890}"/>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0AE29FAA-3628-B36A-D8A0-B10DADD6442F}"/>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3C4EC8BA-BC8B-93A4-4B64-D3AC691CB00C}"/>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9A70CB90-E68C-EFBD-F238-67B2F925FF64}"/>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asellaDiTesto 6">
                <a:extLst>
                  <a:ext uri="{FF2B5EF4-FFF2-40B4-BE49-F238E27FC236}">
                    <a16:creationId xmlns:a16="http://schemas.microsoft.com/office/drawing/2014/main" id="{CD75A144-627E-FE2D-23C3-566C2377A5D6}"/>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Differentiation order </a:t>
                </a:r>
                <a14:m>
                  <m:oMath xmlns:m="http://schemas.openxmlformats.org/officeDocument/2006/math">
                    <m:r>
                      <a:rPr lang="it-IT" sz="2400" b="1" i="1" smtClean="0">
                        <a:solidFill>
                          <a:schemeClr val="bg1">
                            <a:lumMod val="95000"/>
                          </a:schemeClr>
                        </a:solidFill>
                        <a:effectLst/>
                        <a:latin typeface="Cambria Math" panose="02040503050406030204" pitchFamily="18" charset="0"/>
                        <a:ea typeface="CMU Serif" panose="02000603000000000000" pitchFamily="2" charset="0"/>
                        <a:cs typeface="CMU Serif" panose="02000603000000000000" pitchFamily="2" charset="0"/>
                      </a:rPr>
                      <m:t>𝒅</m:t>
                    </m:r>
                  </m:oMath>
                </a14:m>
                <a:r>
                  <a:rPr lang="it-IT" sz="2400" dirty="0">
                    <a:solidFill>
                      <a:schemeClr val="bg1">
                        <a:lumMod val="95000"/>
                      </a:schemeClr>
                    </a:solidFill>
                  </a:rPr>
                  <a:t> </a:t>
                </a:r>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and </a:t>
                </a:r>
                <a14:m>
                  <m:oMath xmlns:m="http://schemas.openxmlformats.org/officeDocument/2006/math">
                    <m:r>
                      <a:rPr lang="it-IT" sz="2400" b="1" i="1" smtClean="0">
                        <a:solidFill>
                          <a:schemeClr val="bg1">
                            <a:lumMod val="95000"/>
                          </a:schemeClr>
                        </a:solidFill>
                        <a:effectLst/>
                        <a:latin typeface="Cambria Math" panose="02040503050406030204" pitchFamily="18" charset="0"/>
                        <a:ea typeface="CMU Serif" panose="02000603000000000000" pitchFamily="2" charset="0"/>
                        <a:cs typeface="CMU Serif" panose="02000603000000000000" pitchFamily="2" charset="0"/>
                      </a:rPr>
                      <m:t>𝑫</m:t>
                    </m:r>
                  </m:oMath>
                </a14:m>
                <a:r>
                  <a:rPr lang="it-IT" sz="2400" dirty="0">
                    <a:solidFill>
                      <a:schemeClr val="bg1">
                        <a:lumMod val="95000"/>
                      </a:schemeClr>
                    </a:solidFill>
                  </a:rPr>
                  <a:t> </a:t>
                </a:r>
              </a:p>
            </p:txBody>
          </p:sp>
        </mc:Choice>
        <mc:Fallback xmlns="">
          <p:sp>
            <p:nvSpPr>
              <p:cNvPr id="13" name="CasellaDiTesto 6">
                <a:extLst>
                  <a:ext uri="{FF2B5EF4-FFF2-40B4-BE49-F238E27FC236}">
                    <a16:creationId xmlns:a16="http://schemas.microsoft.com/office/drawing/2014/main" id="{CD75A144-627E-FE2D-23C3-566C2377A5D6}"/>
                  </a:ext>
                </a:extLst>
              </p:cNvPr>
              <p:cNvSpPr txBox="1">
                <a:spLocks noRot="1" noChangeAspect="1" noMove="1" noResize="1" noEditPoints="1" noAdjustHandles="1" noChangeArrowheads="1" noChangeShapeType="1" noTextEdit="1"/>
              </p:cNvSpPr>
              <p:nvPr/>
            </p:nvSpPr>
            <p:spPr>
              <a:xfrm>
                <a:off x="194616" y="73965"/>
                <a:ext cx="5968439" cy="461665"/>
              </a:xfrm>
              <a:prstGeom prst="rect">
                <a:avLst/>
              </a:prstGeom>
              <a:blipFill>
                <a:blip r:embed="rId4"/>
                <a:stretch>
                  <a:fillRect l="-1634" t="-11842" b="-2763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523A8F3-6CE0-EE1A-5F0D-36F37B28475C}"/>
                  </a:ext>
                </a:extLst>
              </p:cNvPr>
              <p:cNvSpPr txBox="1"/>
              <p:nvPr/>
            </p:nvSpPr>
            <p:spPr>
              <a:xfrm>
                <a:off x="3378323" y="1841472"/>
                <a:ext cx="15878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𝑋</m:t>
                          </m:r>
                        </m:e>
                        <m:sub>
                          <m:r>
                            <a:rPr lang="it-IT" b="0" i="1" smtClean="0">
                              <a:latin typeface="Cambria Math" panose="02040503050406030204" pitchFamily="18" charset="0"/>
                            </a:rPr>
                            <m:t>𝑡</m:t>
                          </m:r>
                        </m:sub>
                        <m:sup>
                          <m:r>
                            <a:rPr lang="it-IT" b="0" i="1" smtClean="0">
                              <a:latin typeface="Cambria Math" panose="02040503050406030204" pitchFamily="18" charset="0"/>
                            </a:rPr>
                            <m:t>′</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𝑡</m:t>
                          </m:r>
                          <m:r>
                            <a:rPr lang="it-IT" b="0" i="1" smtClean="0">
                              <a:latin typeface="Cambria Math" panose="02040503050406030204" pitchFamily="18" charset="0"/>
                            </a:rPr>
                            <m:t>−</m:t>
                          </m:r>
                          <m:r>
                            <a:rPr lang="it-IT" b="0" i="1" smtClean="0">
                              <a:latin typeface="Cambria Math" panose="02040503050406030204" pitchFamily="18" charset="0"/>
                            </a:rPr>
                            <m:t>𝑚</m:t>
                          </m:r>
                        </m:sub>
                      </m:sSub>
                    </m:oMath>
                  </m:oMathPara>
                </a14:m>
                <a:endParaRPr lang="it-IT" dirty="0"/>
              </a:p>
            </p:txBody>
          </p:sp>
        </mc:Choice>
        <mc:Fallback xmlns="">
          <p:sp>
            <p:nvSpPr>
              <p:cNvPr id="2" name="TextBox 1">
                <a:extLst>
                  <a:ext uri="{FF2B5EF4-FFF2-40B4-BE49-F238E27FC236}">
                    <a16:creationId xmlns:a16="http://schemas.microsoft.com/office/drawing/2014/main" id="{3523A8F3-6CE0-EE1A-5F0D-36F37B28475C}"/>
                  </a:ext>
                </a:extLst>
              </p:cNvPr>
              <p:cNvSpPr txBox="1">
                <a:spLocks noRot="1" noChangeAspect="1" noMove="1" noResize="1" noEditPoints="1" noAdjustHandles="1" noChangeArrowheads="1" noChangeShapeType="1" noTextEdit="1"/>
              </p:cNvSpPr>
              <p:nvPr/>
            </p:nvSpPr>
            <p:spPr>
              <a:xfrm>
                <a:off x="3378323" y="1841472"/>
                <a:ext cx="1587807" cy="276999"/>
              </a:xfrm>
              <a:prstGeom prst="rect">
                <a:avLst/>
              </a:prstGeom>
              <a:blipFill>
                <a:blip r:embed="rId5"/>
                <a:stretch>
                  <a:fillRect l="-3065" b="-152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E7FB1CA-0A42-7994-D91D-9418BF5BB339}"/>
                  </a:ext>
                </a:extLst>
              </p:cNvPr>
              <p:cNvSpPr txBox="1"/>
              <p:nvPr/>
            </p:nvSpPr>
            <p:spPr>
              <a:xfrm>
                <a:off x="3378323" y="1080856"/>
                <a:ext cx="15256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𝑋</m:t>
                          </m:r>
                        </m:e>
                        <m:sub>
                          <m:r>
                            <a:rPr lang="it-IT" b="0" i="1" smtClean="0">
                              <a:latin typeface="Cambria Math" panose="02040503050406030204" pitchFamily="18" charset="0"/>
                            </a:rPr>
                            <m:t>𝑡</m:t>
                          </m:r>
                        </m:sub>
                        <m:sup>
                          <m:r>
                            <a:rPr lang="it-IT" b="0" i="1" smtClean="0">
                              <a:latin typeface="Cambria Math" panose="02040503050406030204" pitchFamily="18" charset="0"/>
                            </a:rPr>
                            <m:t>′</m:t>
                          </m:r>
                        </m:sup>
                      </m:sSub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𝑡</m:t>
                          </m:r>
                          <m:r>
                            <a:rPr lang="it-IT" b="0" i="1" smtClean="0">
                              <a:latin typeface="Cambria Math" panose="02040503050406030204" pitchFamily="18" charset="0"/>
                            </a:rPr>
                            <m:t>−1</m:t>
                          </m:r>
                        </m:sub>
                      </m:sSub>
                    </m:oMath>
                  </m:oMathPara>
                </a14:m>
                <a:endParaRPr lang="it-IT" dirty="0"/>
              </a:p>
            </p:txBody>
          </p:sp>
        </mc:Choice>
        <mc:Fallback xmlns="">
          <p:sp>
            <p:nvSpPr>
              <p:cNvPr id="3" name="TextBox 2">
                <a:extLst>
                  <a:ext uri="{FF2B5EF4-FFF2-40B4-BE49-F238E27FC236}">
                    <a16:creationId xmlns:a16="http://schemas.microsoft.com/office/drawing/2014/main" id="{0E7FB1CA-0A42-7994-D91D-9418BF5BB339}"/>
                  </a:ext>
                </a:extLst>
              </p:cNvPr>
              <p:cNvSpPr txBox="1">
                <a:spLocks noRot="1" noChangeAspect="1" noMove="1" noResize="1" noEditPoints="1" noAdjustHandles="1" noChangeArrowheads="1" noChangeShapeType="1" noTextEdit="1"/>
              </p:cNvSpPr>
              <p:nvPr/>
            </p:nvSpPr>
            <p:spPr>
              <a:xfrm>
                <a:off x="3378323" y="1080856"/>
                <a:ext cx="1525610" cy="276999"/>
              </a:xfrm>
              <a:prstGeom prst="rect">
                <a:avLst/>
              </a:prstGeom>
              <a:blipFill>
                <a:blip r:embed="rId6"/>
                <a:stretch>
                  <a:fillRect l="-3200" r="-1200" b="-15217"/>
                </a:stretch>
              </a:blipFill>
            </p:spPr>
            <p:txBody>
              <a:bodyPr/>
              <a:lstStyle/>
              <a:p>
                <a:r>
                  <a:rPr lang="it-IT">
                    <a:noFill/>
                  </a:rPr>
                  <a:t> </a:t>
                </a:r>
              </a:p>
            </p:txBody>
          </p:sp>
        </mc:Fallback>
      </mc:AlternateContent>
      <p:sp>
        <p:nvSpPr>
          <p:cNvPr id="4" name="CasellaDiTesto 7">
            <a:extLst>
              <a:ext uri="{FF2B5EF4-FFF2-40B4-BE49-F238E27FC236}">
                <a16:creationId xmlns:a16="http://schemas.microsoft.com/office/drawing/2014/main" id="{F3E4F963-4359-BFDD-7EA3-872A1A093176}"/>
              </a:ext>
            </a:extLst>
          </p:cNvPr>
          <p:cNvSpPr txBox="1"/>
          <p:nvPr/>
        </p:nvSpPr>
        <p:spPr>
          <a:xfrm>
            <a:off x="1006778" y="1049167"/>
            <a:ext cx="2300407" cy="584775"/>
          </a:xfrm>
          <a:prstGeom prst="rect">
            <a:avLst/>
          </a:prstGeom>
          <a:noFill/>
        </p:spPr>
        <p:txBody>
          <a:bodyPr wrap="square" rtlCol="0">
            <a:spAutoFit/>
          </a:bodyPr>
          <a:lstStyle/>
          <a:p>
            <a:pPr algn="r"/>
            <a:r>
              <a:rPr lang="en-US"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Non-seasonal first-order differentiation</a:t>
            </a:r>
            <a:endPar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p:sp>
        <p:nvSpPr>
          <p:cNvPr id="5" name="CasellaDiTesto 7">
            <a:extLst>
              <a:ext uri="{FF2B5EF4-FFF2-40B4-BE49-F238E27FC236}">
                <a16:creationId xmlns:a16="http://schemas.microsoft.com/office/drawing/2014/main" id="{0BAD974E-BA83-2ED9-DE93-422EB308ACB6}"/>
              </a:ext>
            </a:extLst>
          </p:cNvPr>
          <p:cNvSpPr txBox="1"/>
          <p:nvPr/>
        </p:nvSpPr>
        <p:spPr>
          <a:xfrm>
            <a:off x="1171370" y="1756355"/>
            <a:ext cx="2135815" cy="584775"/>
          </a:xfrm>
          <a:prstGeom prst="rect">
            <a:avLst/>
          </a:prstGeom>
          <a:noFill/>
        </p:spPr>
        <p:txBody>
          <a:bodyPr wrap="square" rtlCol="0">
            <a:spAutoFit/>
          </a:bodyPr>
          <a:lstStyle/>
          <a:p>
            <a:pPr algn="r"/>
            <a:r>
              <a:rPr lang="en-US"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Seasonal first-order differentiation</a:t>
            </a:r>
            <a:endPar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p:sp>
        <p:nvSpPr>
          <p:cNvPr id="6" name="CasellaDiTesto 7">
            <a:extLst>
              <a:ext uri="{FF2B5EF4-FFF2-40B4-BE49-F238E27FC236}">
                <a16:creationId xmlns:a16="http://schemas.microsoft.com/office/drawing/2014/main" id="{FE156E6E-9308-6F0F-DF59-40FAEED0F1A6}"/>
              </a:ext>
            </a:extLst>
          </p:cNvPr>
          <p:cNvSpPr txBox="1"/>
          <p:nvPr/>
        </p:nvSpPr>
        <p:spPr>
          <a:xfrm>
            <a:off x="3314315" y="1367734"/>
            <a:ext cx="2938529" cy="261610"/>
          </a:xfrm>
          <a:prstGeom prst="rect">
            <a:avLst/>
          </a:prstGeom>
          <a:noFill/>
        </p:spPr>
        <p:txBody>
          <a:bodyPr wrap="square" rtlCol="0">
            <a:spAutoFit/>
          </a:bodyPr>
          <a:lstStyle/>
          <a:p>
            <a:r>
              <a:rPr lang="en-US" sz="11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diff(x, lag = 1, differences = d)</a:t>
            </a:r>
            <a:endParaRPr lang="it-IT" sz="11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endParaRPr>
          </a:p>
        </p:txBody>
      </p:sp>
      <p:sp>
        <p:nvSpPr>
          <p:cNvPr id="7" name="CasellaDiTesto 7">
            <a:extLst>
              <a:ext uri="{FF2B5EF4-FFF2-40B4-BE49-F238E27FC236}">
                <a16:creationId xmlns:a16="http://schemas.microsoft.com/office/drawing/2014/main" id="{DFC2AEDE-B5F3-7200-49EB-FF9C46EB98DC}"/>
              </a:ext>
            </a:extLst>
          </p:cNvPr>
          <p:cNvSpPr txBox="1"/>
          <p:nvPr/>
        </p:nvSpPr>
        <p:spPr>
          <a:xfrm>
            <a:off x="3307185" y="2118471"/>
            <a:ext cx="2854795" cy="261610"/>
          </a:xfrm>
          <a:prstGeom prst="rect">
            <a:avLst/>
          </a:prstGeom>
          <a:noFill/>
        </p:spPr>
        <p:txBody>
          <a:bodyPr wrap="square" rtlCol="0">
            <a:spAutoFit/>
          </a:bodyPr>
          <a:lstStyle/>
          <a:p>
            <a:r>
              <a:rPr lang="en-US" sz="11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diff(x, lag = m, differences = D)</a:t>
            </a:r>
            <a:endParaRPr lang="it-IT" sz="11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endParaRPr>
          </a:p>
        </p:txBody>
      </p:sp>
      <mc:AlternateContent xmlns:mc="http://schemas.openxmlformats.org/markup-compatibility/2006" xmlns:a14="http://schemas.microsoft.com/office/drawing/2010/main">
        <mc:Choice Requires="a14">
          <p:sp>
            <p:nvSpPr>
              <p:cNvPr id="16" name="CasellaDiTesto 7">
                <a:extLst>
                  <a:ext uri="{FF2B5EF4-FFF2-40B4-BE49-F238E27FC236}">
                    <a16:creationId xmlns:a16="http://schemas.microsoft.com/office/drawing/2014/main" id="{0D30C59C-6E57-D3C5-53BE-FA13FBFD6C52}"/>
                  </a:ext>
                </a:extLst>
              </p:cNvPr>
              <p:cNvSpPr txBox="1"/>
              <p:nvPr/>
            </p:nvSpPr>
            <p:spPr>
              <a:xfrm>
                <a:off x="1006778" y="2549408"/>
                <a:ext cx="6034102" cy="1464632"/>
              </a:xfrm>
              <a:prstGeom prst="rect">
                <a:avLst/>
              </a:prstGeom>
              <a:noFill/>
            </p:spPr>
            <p:txBody>
              <a:bodyPr wrap="square" rtlCol="0">
                <a:spAutoFit/>
              </a:bodyPr>
              <a:lstStyle/>
              <a:p>
                <a:r>
                  <a:rPr lang="it-IT" b="1" dirty="0">
                    <a:solidFill>
                      <a:schemeClr val="tx1">
                        <a:lumMod val="95000"/>
                        <a:lumOff val="5000"/>
                      </a:schemeClr>
                    </a:solidFill>
                    <a:latin typeface="CMU Serif" panose="02000603000000000000"/>
                  </a:rPr>
                  <a:t>We can </a:t>
                </a:r>
                <a:r>
                  <a:rPr lang="en-US" b="1" dirty="0">
                    <a:solidFill>
                      <a:schemeClr val="tx1">
                        <a:lumMod val="95000"/>
                        <a:lumOff val="5000"/>
                      </a:schemeClr>
                    </a:solidFill>
                    <a:latin typeface="CMU Serif" panose="02000603000000000000"/>
                  </a:rPr>
                  <a:t>determine the number of non-seasonal </a:t>
                </a:r>
                <a14:m>
                  <m:oMath xmlns:m="http://schemas.openxmlformats.org/officeDocument/2006/math">
                    <m:r>
                      <a:rPr lang="it-IT" b="1" i="1" smtClean="0">
                        <a:solidFill>
                          <a:schemeClr val="tx1">
                            <a:lumMod val="95000"/>
                            <a:lumOff val="5000"/>
                          </a:schemeClr>
                        </a:solidFill>
                        <a:latin typeface="Cambria Math" panose="02040503050406030204" pitchFamily="18" charset="0"/>
                      </a:rPr>
                      <m:t>𝒅</m:t>
                    </m:r>
                  </m:oMath>
                </a14:m>
                <a:r>
                  <a:rPr lang="en-US" b="1" dirty="0">
                    <a:solidFill>
                      <a:schemeClr val="tx1">
                        <a:lumMod val="95000"/>
                        <a:lumOff val="5000"/>
                      </a:schemeClr>
                    </a:solidFill>
                    <a:latin typeface="CMU Serif" panose="02000603000000000000"/>
                  </a:rPr>
                  <a:t> and seasonal </a:t>
                </a:r>
                <a14:m>
                  <m:oMath xmlns:m="http://schemas.openxmlformats.org/officeDocument/2006/math">
                    <m:r>
                      <a:rPr lang="it-IT" b="1" i="1" smtClean="0">
                        <a:solidFill>
                          <a:schemeClr val="tx1">
                            <a:lumMod val="95000"/>
                            <a:lumOff val="5000"/>
                          </a:schemeClr>
                        </a:solidFill>
                        <a:latin typeface="Cambria Math" panose="02040503050406030204" pitchFamily="18" charset="0"/>
                      </a:rPr>
                      <m:t>𝑫</m:t>
                    </m:r>
                  </m:oMath>
                </a14:m>
                <a:r>
                  <a:rPr lang="en-US" b="1" dirty="0">
                    <a:solidFill>
                      <a:schemeClr val="tx1">
                        <a:lumMod val="95000"/>
                        <a:lumOff val="5000"/>
                      </a:schemeClr>
                    </a:solidFill>
                    <a:latin typeface="CMU Serif" panose="02000603000000000000"/>
                  </a:rPr>
                  <a:t> differences required for time series to became stationary</a:t>
                </a:r>
                <a:r>
                  <a:rPr lang="it-IT" b="1" dirty="0">
                    <a:solidFill>
                      <a:schemeClr val="tx1">
                        <a:lumMod val="95000"/>
                        <a:lumOff val="5000"/>
                      </a:schemeClr>
                    </a:solidFill>
                    <a:latin typeface="CMU Serif" panose="02000603000000000000"/>
                  </a:rPr>
                  <a:t>: </a:t>
                </a:r>
                <a:r>
                  <a:rPr lang="it-IT" b="1" dirty="0">
                    <a:solidFill>
                      <a:srgbClr val="105441"/>
                    </a:solidFill>
                    <a:latin typeface="CMU Serif" panose="02000603000000000000"/>
                  </a:rPr>
                  <a:t>KPSS</a:t>
                </a:r>
                <a:r>
                  <a:rPr lang="it-IT" b="1" dirty="0">
                    <a:solidFill>
                      <a:schemeClr val="tx1">
                        <a:lumMod val="85000"/>
                        <a:lumOff val="15000"/>
                      </a:schemeClr>
                    </a:solidFill>
                    <a:latin typeface="CMU Serif" panose="02000603000000000000"/>
                  </a:rPr>
                  <a:t> </a:t>
                </a:r>
                <a:r>
                  <a:rPr lang="it-IT" sz="1600" b="1" dirty="0">
                    <a:solidFill>
                      <a:schemeClr val="tx1">
                        <a:lumMod val="85000"/>
                        <a:lumOff val="15000"/>
                      </a:schemeClr>
                    </a:solidFill>
                    <a:latin typeface="CMU Serif" panose="02000603000000000000"/>
                  </a:rPr>
                  <a:t>(Kwiatkowski–Phillips–Schmidt–Shin) </a:t>
                </a:r>
                <a:r>
                  <a:rPr lang="it-IT" b="1" dirty="0">
                    <a:solidFill>
                      <a:schemeClr val="tx1">
                        <a:lumMod val="85000"/>
                        <a:lumOff val="15000"/>
                      </a:schemeClr>
                    </a:solidFill>
                    <a:latin typeface="CMU Serif" panose="02000603000000000000"/>
                  </a:rPr>
                  <a:t>tests:</a:t>
                </a:r>
              </a:p>
              <a:p>
                <a:pPr marL="285750" indent="-285750">
                  <a:buFontTx/>
                  <a:buChar char="-"/>
                </a:pPr>
                <a14:m>
                  <m:oMath xmlns:m="http://schemas.openxmlformats.org/officeDocument/2006/math">
                    <m:sSub>
                      <m:sSubPr>
                        <m:ctrlPr>
                          <a:rPr lang="it-IT" b="1" i="1" smtClean="0">
                            <a:solidFill>
                              <a:schemeClr val="tx1">
                                <a:lumMod val="85000"/>
                                <a:lumOff val="15000"/>
                              </a:schemeClr>
                            </a:solidFill>
                            <a:latin typeface="Cambria Math" panose="02040503050406030204" pitchFamily="18" charset="0"/>
                          </a:rPr>
                        </m:ctrlPr>
                      </m:sSubPr>
                      <m:e>
                        <m:r>
                          <a:rPr lang="it-IT" b="1" i="1" smtClean="0">
                            <a:solidFill>
                              <a:schemeClr val="tx1">
                                <a:lumMod val="85000"/>
                                <a:lumOff val="15000"/>
                              </a:schemeClr>
                            </a:solidFill>
                            <a:latin typeface="Cambria Math" panose="02040503050406030204" pitchFamily="18" charset="0"/>
                          </a:rPr>
                          <m:t>𝑯</m:t>
                        </m:r>
                      </m:e>
                      <m:sub>
                        <m:r>
                          <a:rPr lang="it-IT" b="1" i="1" smtClean="0">
                            <a:solidFill>
                              <a:schemeClr val="tx1">
                                <a:lumMod val="85000"/>
                                <a:lumOff val="15000"/>
                              </a:schemeClr>
                            </a:solidFill>
                            <a:latin typeface="Cambria Math" panose="02040503050406030204" pitchFamily="18" charset="0"/>
                          </a:rPr>
                          <m:t>𝟎</m:t>
                        </m:r>
                      </m:sub>
                    </m:sSub>
                    <m:r>
                      <a:rPr lang="it-IT" b="1" i="1" smtClean="0">
                        <a:solidFill>
                          <a:schemeClr val="tx1">
                            <a:lumMod val="85000"/>
                            <a:lumOff val="15000"/>
                          </a:schemeClr>
                        </a:solidFill>
                        <a:latin typeface="Cambria Math" panose="02040503050406030204" pitchFamily="18" charset="0"/>
                      </a:rPr>
                      <m:t>:</m:t>
                    </m:r>
                  </m:oMath>
                </a14:m>
                <a:r>
                  <a:rPr lang="it-IT" sz="1600" b="1" dirty="0">
                    <a:solidFill>
                      <a:schemeClr val="tx1">
                        <a:lumMod val="85000"/>
                        <a:lumOff val="15000"/>
                      </a:schemeClr>
                    </a:solidFill>
                    <a:latin typeface="CMU Serif" panose="02000603000000000000"/>
                  </a:rPr>
                  <a:t> the time series is stationary around a deterministic trend</a:t>
                </a:r>
              </a:p>
              <a:p>
                <a:pPr marL="285750" indent="-285750">
                  <a:buFontTx/>
                  <a:buChar char="-"/>
                </a:pPr>
                <a14:m>
                  <m:oMath xmlns:m="http://schemas.openxmlformats.org/officeDocument/2006/math">
                    <m:sSub>
                      <m:sSubPr>
                        <m:ctrlPr>
                          <a:rPr lang="it-IT" b="1" i="1" smtClean="0">
                            <a:solidFill>
                              <a:schemeClr val="tx1">
                                <a:lumMod val="85000"/>
                                <a:lumOff val="15000"/>
                              </a:schemeClr>
                            </a:solidFill>
                            <a:latin typeface="Cambria Math" panose="02040503050406030204" pitchFamily="18" charset="0"/>
                          </a:rPr>
                        </m:ctrlPr>
                      </m:sSubPr>
                      <m:e>
                        <m:r>
                          <a:rPr lang="it-IT" b="1" i="1" smtClean="0">
                            <a:solidFill>
                              <a:schemeClr val="tx1">
                                <a:lumMod val="85000"/>
                                <a:lumOff val="15000"/>
                              </a:schemeClr>
                            </a:solidFill>
                            <a:latin typeface="Cambria Math" panose="02040503050406030204" pitchFamily="18" charset="0"/>
                          </a:rPr>
                          <m:t>𝑯</m:t>
                        </m:r>
                      </m:e>
                      <m:sub>
                        <m:r>
                          <a:rPr lang="it-IT" b="1" i="1" smtClean="0">
                            <a:solidFill>
                              <a:schemeClr val="tx1">
                                <a:lumMod val="85000"/>
                                <a:lumOff val="15000"/>
                              </a:schemeClr>
                            </a:solidFill>
                            <a:latin typeface="Cambria Math" panose="02040503050406030204" pitchFamily="18" charset="0"/>
                          </a:rPr>
                          <m:t>𝟏</m:t>
                        </m:r>
                      </m:sub>
                    </m:sSub>
                  </m:oMath>
                </a14:m>
                <a:r>
                  <a:rPr lang="it-IT" sz="1600" b="1" dirty="0">
                    <a:solidFill>
                      <a:schemeClr val="tx1">
                        <a:lumMod val="85000"/>
                        <a:lumOff val="15000"/>
                      </a:schemeClr>
                    </a:solidFill>
                    <a:latin typeface="CMU Serif" panose="02000603000000000000"/>
                  </a:rPr>
                  <a:t>: the time series has a unit root (not stationary)</a:t>
                </a:r>
              </a:p>
            </p:txBody>
          </p:sp>
        </mc:Choice>
        <mc:Fallback xmlns="">
          <p:sp>
            <p:nvSpPr>
              <p:cNvPr id="16" name="CasellaDiTesto 7">
                <a:extLst>
                  <a:ext uri="{FF2B5EF4-FFF2-40B4-BE49-F238E27FC236}">
                    <a16:creationId xmlns:a16="http://schemas.microsoft.com/office/drawing/2014/main" id="{0D30C59C-6E57-D3C5-53BE-FA13FBFD6C52}"/>
                  </a:ext>
                </a:extLst>
              </p:cNvPr>
              <p:cNvSpPr txBox="1">
                <a:spLocks noRot="1" noChangeAspect="1" noMove="1" noResize="1" noEditPoints="1" noAdjustHandles="1" noChangeArrowheads="1" noChangeShapeType="1" noTextEdit="1"/>
              </p:cNvSpPr>
              <p:nvPr/>
            </p:nvSpPr>
            <p:spPr>
              <a:xfrm>
                <a:off x="1006778" y="2549408"/>
                <a:ext cx="6034102" cy="1464632"/>
              </a:xfrm>
              <a:prstGeom prst="rect">
                <a:avLst/>
              </a:prstGeom>
              <a:blipFill>
                <a:blip r:embed="rId7"/>
                <a:stretch>
                  <a:fillRect l="-808" t="-2083" b="-5000"/>
                </a:stretch>
              </a:blipFill>
            </p:spPr>
            <p:txBody>
              <a:bodyPr/>
              <a:lstStyle/>
              <a:p>
                <a:r>
                  <a:rPr lang="it-IT">
                    <a:noFill/>
                  </a:rPr>
                  <a:t> </a:t>
                </a:r>
              </a:p>
            </p:txBody>
          </p:sp>
        </mc:Fallback>
      </mc:AlternateContent>
      <p:sp>
        <p:nvSpPr>
          <p:cNvPr id="17" name="CasellaDiTesto 7">
            <a:extLst>
              <a:ext uri="{FF2B5EF4-FFF2-40B4-BE49-F238E27FC236}">
                <a16:creationId xmlns:a16="http://schemas.microsoft.com/office/drawing/2014/main" id="{E86E9626-ABE7-990E-96A7-5BB8710E0322}"/>
              </a:ext>
            </a:extLst>
          </p:cNvPr>
          <p:cNvSpPr txBox="1"/>
          <p:nvPr/>
        </p:nvSpPr>
        <p:spPr>
          <a:xfrm>
            <a:off x="2156981" y="4183367"/>
            <a:ext cx="3535874" cy="1015663"/>
          </a:xfrm>
          <a:prstGeom prst="rect">
            <a:avLst/>
          </a:prstGeom>
          <a:noFill/>
        </p:spPr>
        <p:txBody>
          <a:bodyPr wrap="square" rtlCol="0">
            <a:spAutoFit/>
          </a:bodyPr>
          <a:lstStyle/>
          <a:p>
            <a:r>
              <a:rPr lang="en-US" sz="12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d &lt;- ndiffs(x, alpha = 0.05)</a:t>
            </a:r>
          </a:p>
          <a:p>
            <a:r>
              <a:rPr lang="en-US" sz="12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D &lt;- nsdiffs(x, alpha = 0.05)</a:t>
            </a:r>
          </a:p>
          <a:p>
            <a:endParaRPr lang="en-US" sz="12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endParaRPr>
          </a:p>
          <a:p>
            <a:r>
              <a:rPr lang="en-US" sz="12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Differentiation order d = 0</a:t>
            </a:r>
          </a:p>
          <a:p>
            <a:r>
              <a:rPr lang="en-US" sz="12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Seasonal differentiation order D = 1</a:t>
            </a:r>
          </a:p>
        </p:txBody>
      </p:sp>
      <p:sp>
        <p:nvSpPr>
          <p:cNvPr id="28" name="CasellaDiTesto 16">
            <a:extLst>
              <a:ext uri="{FF2B5EF4-FFF2-40B4-BE49-F238E27FC236}">
                <a16:creationId xmlns:a16="http://schemas.microsoft.com/office/drawing/2014/main" id="{91D8981A-08BC-54C3-5C06-6E4A914AEC16}"/>
              </a:ext>
            </a:extLst>
          </p:cNvPr>
          <p:cNvSpPr txBox="1"/>
          <p:nvPr/>
        </p:nvSpPr>
        <p:spPr>
          <a:xfrm>
            <a:off x="8105775" y="6470451"/>
            <a:ext cx="4086225" cy="261610"/>
          </a:xfrm>
          <a:prstGeom prst="rect">
            <a:avLst/>
          </a:prstGeom>
          <a:noFill/>
        </p:spPr>
        <p:txBody>
          <a:bodyPr wrap="square" rtlCol="0">
            <a:spAutoFit/>
          </a:bodyPr>
          <a:lstStyle/>
          <a:p>
            <a:pPr algn="r"/>
            <a:r>
              <a:rPr lang="it-IT" sz="1100" dirty="0">
                <a:solidFill>
                  <a:schemeClr val="tx1">
                    <a:lumMod val="85000"/>
                    <a:lumOff val="15000"/>
                  </a:schemeClr>
                </a:solidFill>
                <a:latin typeface="CMU Serif" panose="02000603000000000000" pitchFamily="2" charset="0"/>
                <a:ea typeface="CMU Serif" panose="02000603000000000000" pitchFamily="2" charset="0"/>
                <a:cs typeface="CMU Serif" panose="02000603000000000000" pitchFamily="2" charset="0"/>
              </a:rPr>
              <a:t>Auronzo di Cadore 1994-2022 average temperatures data</a:t>
            </a:r>
          </a:p>
        </p:txBody>
      </p:sp>
      <p:pic>
        <p:nvPicPr>
          <p:cNvPr id="35" name="Graphic 34">
            <a:extLst>
              <a:ext uri="{FF2B5EF4-FFF2-40B4-BE49-F238E27FC236}">
                <a16:creationId xmlns:a16="http://schemas.microsoft.com/office/drawing/2014/main" id="{67CFA5DD-ACA0-8F39-5B12-D23A8E46E4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88069" y="1080856"/>
            <a:ext cx="4346350" cy="5215620"/>
          </a:xfrm>
          <a:prstGeom prst="rect">
            <a:avLst/>
          </a:prstGeom>
        </p:spPr>
      </p:pic>
      <mc:AlternateContent xmlns:mc="http://schemas.openxmlformats.org/markup-compatibility/2006" xmlns:a14="http://schemas.microsoft.com/office/drawing/2010/main">
        <mc:Choice Requires="a14">
          <p:sp>
            <p:nvSpPr>
              <p:cNvPr id="36" name="CasellaDiTesto 7">
                <a:extLst>
                  <a:ext uri="{FF2B5EF4-FFF2-40B4-BE49-F238E27FC236}">
                    <a16:creationId xmlns:a16="http://schemas.microsoft.com/office/drawing/2014/main" id="{211011D0-089A-C241-7AFF-5F3E1810024B}"/>
                  </a:ext>
                </a:extLst>
              </p:cNvPr>
              <p:cNvSpPr txBox="1"/>
              <p:nvPr/>
            </p:nvSpPr>
            <p:spPr>
              <a:xfrm>
                <a:off x="1529664" y="5353775"/>
                <a:ext cx="3978638" cy="707886"/>
              </a:xfrm>
              <a:prstGeom prst="rect">
                <a:avLst/>
              </a:prstGeom>
              <a:noFill/>
            </p:spPr>
            <p:txBody>
              <a:bodyPr wrap="square" rtlCol="0">
                <a:spAutoFit/>
              </a:bodyPr>
              <a:lstStyle/>
              <a:p>
                <a:pPr algn="ctr"/>
                <a:r>
                  <a:rPr lang="en-US" sz="2000" b="1" dirty="0">
                    <a:solidFill>
                      <a:schemeClr val="tx1">
                        <a:lumMod val="95000"/>
                        <a:lumOff val="5000"/>
                      </a:schemeClr>
                    </a:solidFill>
                    <a:latin typeface="CMU Serif" panose="02000603000000000000"/>
                  </a:rPr>
                  <a:t>This analysis suggests an </a:t>
                </a:r>
                <a14:m>
                  <m:oMath xmlns:m="http://schemas.openxmlformats.org/officeDocument/2006/math">
                    <m:r>
                      <a:rPr lang="it-IT" b="1" i="1" smtClean="0">
                        <a:solidFill>
                          <a:srgbClr val="0C442F"/>
                        </a:solidFill>
                        <a:latin typeface="Cambria Math" panose="02040503050406030204" pitchFamily="18" charset="0"/>
                      </a:rPr>
                      <m:t>𝑨𝑹𝑰𝑴𝑨</m:t>
                    </m:r>
                    <m:d>
                      <m:dPr>
                        <m:ctrlPr>
                          <a:rPr lang="it-IT" b="1" i="1" smtClean="0">
                            <a:solidFill>
                              <a:srgbClr val="0C442F"/>
                            </a:solidFill>
                            <a:latin typeface="Cambria Math" panose="02040503050406030204" pitchFamily="18" charset="0"/>
                          </a:rPr>
                        </m:ctrlPr>
                      </m:dPr>
                      <m:e>
                        <m:r>
                          <a:rPr lang="it-IT" b="1" i="1" smtClean="0">
                            <a:solidFill>
                              <a:srgbClr val="0C442F"/>
                            </a:solidFill>
                            <a:latin typeface="Cambria Math" panose="02040503050406030204" pitchFamily="18" charset="0"/>
                          </a:rPr>
                          <m:t>𝒑</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𝟎</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𝒒</m:t>
                        </m:r>
                      </m:e>
                    </m:d>
                    <m:sSub>
                      <m:sSubPr>
                        <m:ctrlPr>
                          <a:rPr lang="it-IT" b="1" i="1" smtClean="0">
                            <a:solidFill>
                              <a:srgbClr val="0C442F"/>
                            </a:solidFill>
                            <a:latin typeface="Cambria Math" panose="02040503050406030204" pitchFamily="18" charset="0"/>
                          </a:rPr>
                        </m:ctrlPr>
                      </m:sSubPr>
                      <m:e>
                        <m:d>
                          <m:dPr>
                            <m:ctrlPr>
                              <a:rPr lang="it-IT" b="1" i="1" smtClean="0">
                                <a:solidFill>
                                  <a:srgbClr val="0C442F"/>
                                </a:solidFill>
                                <a:latin typeface="Cambria Math" panose="02040503050406030204" pitchFamily="18" charset="0"/>
                              </a:rPr>
                            </m:ctrlPr>
                          </m:dPr>
                          <m:e>
                            <m:r>
                              <a:rPr lang="it-IT" b="1" i="1" smtClean="0">
                                <a:solidFill>
                                  <a:srgbClr val="0C442F"/>
                                </a:solidFill>
                                <a:latin typeface="Cambria Math" panose="02040503050406030204" pitchFamily="18" charset="0"/>
                              </a:rPr>
                              <m:t>𝑷</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𝟏</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𝑸</m:t>
                            </m:r>
                          </m:e>
                        </m:d>
                      </m:e>
                      <m:sub>
                        <m:r>
                          <a:rPr lang="it-IT" b="1" i="1" smtClean="0">
                            <a:solidFill>
                              <a:srgbClr val="0C442F"/>
                            </a:solidFill>
                            <a:latin typeface="Cambria Math" panose="02040503050406030204" pitchFamily="18" charset="0"/>
                          </a:rPr>
                          <m:t>𝟏𝟐</m:t>
                        </m:r>
                      </m:sub>
                    </m:sSub>
                  </m:oMath>
                </a14:m>
                <a:r>
                  <a:rPr lang="en-US" sz="2000" b="1" dirty="0">
                    <a:solidFill>
                      <a:schemeClr val="tx1">
                        <a:lumMod val="95000"/>
                        <a:lumOff val="5000"/>
                      </a:schemeClr>
                    </a:solidFill>
                    <a:latin typeface="CMU Serif" panose="02000603000000000000"/>
                  </a:rPr>
                  <a:t>  model</a:t>
                </a:r>
                <a:endParaRPr lang="it-IT" b="1" dirty="0">
                  <a:solidFill>
                    <a:schemeClr val="tx1">
                      <a:lumMod val="85000"/>
                      <a:lumOff val="15000"/>
                    </a:schemeClr>
                  </a:solidFill>
                  <a:latin typeface="CMU Serif" panose="02000603000000000000"/>
                </a:endParaRPr>
              </a:p>
            </p:txBody>
          </p:sp>
        </mc:Choice>
        <mc:Fallback xmlns="">
          <p:sp>
            <p:nvSpPr>
              <p:cNvPr id="36" name="CasellaDiTesto 7">
                <a:extLst>
                  <a:ext uri="{FF2B5EF4-FFF2-40B4-BE49-F238E27FC236}">
                    <a16:creationId xmlns:a16="http://schemas.microsoft.com/office/drawing/2014/main" id="{211011D0-089A-C241-7AFF-5F3E1810024B}"/>
                  </a:ext>
                </a:extLst>
              </p:cNvPr>
              <p:cNvSpPr txBox="1">
                <a:spLocks noRot="1" noChangeAspect="1" noMove="1" noResize="1" noEditPoints="1" noAdjustHandles="1" noChangeArrowheads="1" noChangeShapeType="1" noTextEdit="1"/>
              </p:cNvSpPr>
              <p:nvPr/>
            </p:nvSpPr>
            <p:spPr>
              <a:xfrm>
                <a:off x="1529664" y="5353775"/>
                <a:ext cx="3978638" cy="707886"/>
              </a:xfrm>
              <a:prstGeom prst="rect">
                <a:avLst/>
              </a:prstGeom>
              <a:blipFill>
                <a:blip r:embed="rId10"/>
                <a:stretch>
                  <a:fillRect t="-4310" b="-14655"/>
                </a:stretch>
              </a:blipFill>
            </p:spPr>
            <p:txBody>
              <a:bodyPr/>
              <a:lstStyle/>
              <a:p>
                <a:r>
                  <a:rPr lang="it-IT">
                    <a:noFill/>
                  </a:rPr>
                  <a:t> </a:t>
                </a:r>
              </a:p>
            </p:txBody>
          </p:sp>
        </mc:Fallback>
      </mc:AlternateContent>
    </p:spTree>
    <p:extLst>
      <p:ext uri="{BB962C8B-B14F-4D97-AF65-F5344CB8AC3E}">
        <p14:creationId xmlns:p14="http://schemas.microsoft.com/office/powerpoint/2010/main" val="4276655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A2878-F0B0-86A7-62D4-B3FA091B5611}"/>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4F268E08-150A-ED0B-68C7-E90716D1877A}"/>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6E4DFD43-EF75-FE89-04A4-D1F9F93B0309}"/>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278E802B-B24A-D1B8-7C5B-3F65ABDDEB96}"/>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1B542315-AAB3-FDE7-61D5-A5E5CD5DD8C3}"/>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AR and MA parameters</a:t>
            </a:r>
            <a:endParaRPr lang="it-IT" sz="2400" dirty="0">
              <a:solidFill>
                <a:schemeClr val="bg1">
                  <a:lumMod val="95000"/>
                </a:schemeClr>
              </a:solidFill>
            </a:endParaRPr>
          </a:p>
        </p:txBody>
      </p:sp>
      <mc:AlternateContent xmlns:mc="http://schemas.openxmlformats.org/markup-compatibility/2006" xmlns:a14="http://schemas.microsoft.com/office/drawing/2010/main">
        <mc:Choice Requires="a14">
          <p:sp>
            <p:nvSpPr>
              <p:cNvPr id="9" name="CasellaDiTesto 7">
                <a:extLst>
                  <a:ext uri="{FF2B5EF4-FFF2-40B4-BE49-F238E27FC236}">
                    <a16:creationId xmlns:a16="http://schemas.microsoft.com/office/drawing/2014/main" id="{AF46E2A8-400E-BCC4-A314-441FC29ED15F}"/>
                  </a:ext>
                </a:extLst>
              </p:cNvPr>
              <p:cNvSpPr txBox="1"/>
              <p:nvPr/>
            </p:nvSpPr>
            <p:spPr>
              <a:xfrm>
                <a:off x="710884" y="895598"/>
                <a:ext cx="5951783" cy="1077218"/>
              </a:xfrm>
              <a:prstGeom prst="rect">
                <a:avLst/>
              </a:prstGeom>
              <a:noFill/>
            </p:spPr>
            <p:txBody>
              <a:bodyPr wrap="square" rtlCol="0">
                <a:spAutoFit/>
              </a:bodyPr>
              <a:lstStyle/>
              <a:p>
                <a:r>
                  <a:rPr lang="en-US" sz="1600" b="1" dirty="0">
                    <a:solidFill>
                      <a:schemeClr val="tx1">
                        <a:lumMod val="95000"/>
                        <a:lumOff val="5000"/>
                      </a:schemeClr>
                    </a:solidFill>
                    <a:latin typeface="CMU Serif" panose="02000603000000000000"/>
                  </a:rPr>
                  <a:t>The </a:t>
                </a:r>
                <a:r>
                  <a:rPr lang="en-US" sz="1600" b="1" dirty="0">
                    <a:solidFill>
                      <a:srgbClr val="9B0014"/>
                    </a:solidFill>
                    <a:latin typeface="CMU Serif" panose="02000603000000000000"/>
                  </a:rPr>
                  <a:t>autocorrelation function</a:t>
                </a:r>
                <a:r>
                  <a:rPr lang="en-US" sz="1600" b="1" dirty="0">
                    <a:solidFill>
                      <a:schemeClr val="tx1">
                        <a:lumMod val="95000"/>
                        <a:lumOff val="5000"/>
                      </a:schemeClr>
                    </a:solidFill>
                    <a:latin typeface="CMU Serif" panose="02000603000000000000"/>
                  </a:rPr>
                  <a:t> (</a:t>
                </a:r>
                <a:r>
                  <a:rPr lang="en-US" sz="1600" b="1" dirty="0">
                    <a:solidFill>
                      <a:srgbClr val="9B0014"/>
                    </a:solidFill>
                    <a:latin typeface="CMU Serif" panose="02000603000000000000"/>
                  </a:rPr>
                  <a:t>ACF</a:t>
                </a:r>
                <a:r>
                  <a:rPr lang="en-US" sz="1600" b="1" dirty="0">
                    <a:solidFill>
                      <a:schemeClr val="tx1">
                        <a:lumMod val="95000"/>
                        <a:lumOff val="5000"/>
                      </a:schemeClr>
                    </a:solidFill>
                    <a:latin typeface="CMU Serif" panose="02000603000000000000"/>
                  </a:rPr>
                  <a:t>) shows the relationship between </a:t>
                </a:r>
                <a14:m>
                  <m:oMath xmlns:m="http://schemas.openxmlformats.org/officeDocument/2006/math">
                    <m:sSub>
                      <m:sSubPr>
                        <m:ctrlPr>
                          <a:rPr lang="it-IT" sz="1600" b="1" i="1" smtClean="0">
                            <a:solidFill>
                              <a:schemeClr val="tx1">
                                <a:lumMod val="95000"/>
                                <a:lumOff val="5000"/>
                              </a:schemeClr>
                            </a:solidFill>
                            <a:latin typeface="Cambria Math" panose="02040503050406030204" pitchFamily="18" charset="0"/>
                          </a:rPr>
                        </m:ctrlPr>
                      </m:sSubPr>
                      <m:e>
                        <m:r>
                          <a:rPr lang="it-IT" sz="1600" b="1" i="1" smtClean="0">
                            <a:solidFill>
                              <a:schemeClr val="tx1">
                                <a:lumMod val="95000"/>
                                <a:lumOff val="5000"/>
                              </a:schemeClr>
                            </a:solidFill>
                            <a:latin typeface="Cambria Math" panose="02040503050406030204" pitchFamily="18" charset="0"/>
                          </a:rPr>
                          <m:t>𝑿</m:t>
                        </m:r>
                      </m:e>
                      <m:sub>
                        <m:r>
                          <a:rPr lang="it-IT" sz="1600" b="1" i="1" smtClean="0">
                            <a:solidFill>
                              <a:schemeClr val="tx1">
                                <a:lumMod val="95000"/>
                                <a:lumOff val="5000"/>
                              </a:schemeClr>
                            </a:solidFill>
                            <a:latin typeface="Cambria Math" panose="02040503050406030204" pitchFamily="18" charset="0"/>
                          </a:rPr>
                          <m:t>𝒕</m:t>
                        </m:r>
                      </m:sub>
                    </m:sSub>
                  </m:oMath>
                </a14:m>
                <a:r>
                  <a:rPr lang="en-US" sz="1600" b="1" dirty="0">
                    <a:solidFill>
                      <a:schemeClr val="tx1">
                        <a:lumMod val="95000"/>
                        <a:lumOff val="5000"/>
                      </a:schemeClr>
                    </a:solidFill>
                    <a:latin typeface="CMU Serif" panose="02000603000000000000"/>
                  </a:rPr>
                  <a:t> and </a:t>
                </a:r>
                <a14:m>
                  <m:oMath xmlns:m="http://schemas.openxmlformats.org/officeDocument/2006/math">
                    <m:sSub>
                      <m:sSubPr>
                        <m:ctrlPr>
                          <a:rPr lang="it-IT" sz="1600" b="1" i="1" smtClean="0">
                            <a:solidFill>
                              <a:schemeClr val="tx1">
                                <a:lumMod val="95000"/>
                                <a:lumOff val="5000"/>
                              </a:schemeClr>
                            </a:solidFill>
                            <a:latin typeface="Cambria Math" panose="02040503050406030204" pitchFamily="18" charset="0"/>
                          </a:rPr>
                        </m:ctrlPr>
                      </m:sSubPr>
                      <m:e>
                        <m:r>
                          <a:rPr lang="it-IT" sz="1600" b="1" i="1" smtClean="0">
                            <a:solidFill>
                              <a:schemeClr val="tx1">
                                <a:lumMod val="95000"/>
                                <a:lumOff val="5000"/>
                              </a:schemeClr>
                            </a:solidFill>
                            <a:latin typeface="Cambria Math" panose="02040503050406030204" pitchFamily="18" charset="0"/>
                          </a:rPr>
                          <m:t>𝑿</m:t>
                        </m:r>
                      </m:e>
                      <m:sub>
                        <m:r>
                          <a:rPr lang="it-IT" sz="1600" b="1" i="1" smtClean="0">
                            <a:solidFill>
                              <a:schemeClr val="tx1">
                                <a:lumMod val="95000"/>
                                <a:lumOff val="5000"/>
                              </a:schemeClr>
                            </a:solidFill>
                            <a:latin typeface="Cambria Math" panose="02040503050406030204" pitchFamily="18" charset="0"/>
                          </a:rPr>
                          <m:t>𝒕</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𝒌</m:t>
                        </m:r>
                      </m:sub>
                    </m:sSub>
                  </m:oMath>
                </a14:m>
                <a:r>
                  <a:rPr lang="en-US" sz="1600" b="1" dirty="0">
                    <a:solidFill>
                      <a:schemeClr val="tx1">
                        <a:lumMod val="95000"/>
                        <a:lumOff val="5000"/>
                      </a:schemeClr>
                    </a:solidFill>
                    <a:latin typeface="CMU Serif" panose="02000603000000000000"/>
                  </a:rPr>
                  <a:t> for different lags </a:t>
                </a:r>
                <a14:m>
                  <m:oMath xmlns:m="http://schemas.openxmlformats.org/officeDocument/2006/math">
                    <m:r>
                      <a:rPr lang="it-IT" sz="1600" b="1" i="1" smtClean="0">
                        <a:solidFill>
                          <a:schemeClr val="tx1">
                            <a:lumMod val="95000"/>
                            <a:lumOff val="5000"/>
                          </a:schemeClr>
                        </a:solidFill>
                        <a:latin typeface="Cambria Math" panose="02040503050406030204" pitchFamily="18" charset="0"/>
                      </a:rPr>
                      <m:t>𝒌</m:t>
                    </m:r>
                  </m:oMath>
                </a14:m>
                <a:r>
                  <a:rPr lang="en-US" sz="1600" b="1" dirty="0">
                    <a:solidFill>
                      <a:schemeClr val="tx1">
                        <a:lumMod val="95000"/>
                        <a:lumOff val="5000"/>
                      </a:schemeClr>
                    </a:solidFill>
                    <a:latin typeface="CMU Serif" panose="02000603000000000000"/>
                  </a:rPr>
                  <a:t>. The </a:t>
                </a:r>
                <a:r>
                  <a:rPr lang="en-US" sz="1600" b="1" dirty="0">
                    <a:solidFill>
                      <a:schemeClr val="tx2">
                        <a:lumMod val="75000"/>
                        <a:lumOff val="25000"/>
                      </a:schemeClr>
                    </a:solidFill>
                    <a:latin typeface="CMU Serif" panose="02000603000000000000"/>
                  </a:rPr>
                  <a:t>partial autocorrelation function </a:t>
                </a:r>
                <a:r>
                  <a:rPr lang="en-US" sz="1600" b="1" dirty="0">
                    <a:solidFill>
                      <a:schemeClr val="tx1">
                        <a:lumMod val="95000"/>
                        <a:lumOff val="5000"/>
                      </a:schemeClr>
                    </a:solidFill>
                    <a:latin typeface="CMU Serif" panose="02000603000000000000"/>
                  </a:rPr>
                  <a:t>(</a:t>
                </a:r>
                <a:r>
                  <a:rPr lang="en-US" sz="1600" b="1" dirty="0">
                    <a:solidFill>
                      <a:schemeClr val="tx2">
                        <a:lumMod val="75000"/>
                        <a:lumOff val="25000"/>
                      </a:schemeClr>
                    </a:solidFill>
                    <a:latin typeface="CMU Serif" panose="02000603000000000000"/>
                  </a:rPr>
                  <a:t>PACF</a:t>
                </a:r>
                <a:r>
                  <a:rPr lang="en-US" sz="1600" b="1" dirty="0">
                    <a:solidFill>
                      <a:schemeClr val="tx1">
                        <a:lumMod val="95000"/>
                        <a:lumOff val="5000"/>
                      </a:schemeClr>
                    </a:solidFill>
                    <a:latin typeface="CMU Serif" panose="02000603000000000000"/>
                  </a:rPr>
                  <a:t>) measure the relationship between </a:t>
                </a:r>
                <a14:m>
                  <m:oMath xmlns:m="http://schemas.openxmlformats.org/officeDocument/2006/math">
                    <m:sSub>
                      <m:sSubPr>
                        <m:ctrlPr>
                          <a:rPr lang="it-IT" sz="1600" b="1" i="1" smtClean="0">
                            <a:solidFill>
                              <a:schemeClr val="tx1">
                                <a:lumMod val="95000"/>
                                <a:lumOff val="5000"/>
                              </a:schemeClr>
                            </a:solidFill>
                            <a:latin typeface="Cambria Math" panose="02040503050406030204" pitchFamily="18" charset="0"/>
                          </a:rPr>
                        </m:ctrlPr>
                      </m:sSubPr>
                      <m:e>
                        <m:r>
                          <a:rPr lang="it-IT" sz="1600" b="1" i="1" smtClean="0">
                            <a:solidFill>
                              <a:schemeClr val="tx1">
                                <a:lumMod val="95000"/>
                                <a:lumOff val="5000"/>
                              </a:schemeClr>
                            </a:solidFill>
                            <a:latin typeface="Cambria Math" panose="02040503050406030204" pitchFamily="18" charset="0"/>
                          </a:rPr>
                          <m:t>𝑿</m:t>
                        </m:r>
                      </m:e>
                      <m:sub>
                        <m:r>
                          <a:rPr lang="it-IT" sz="1600" b="1" i="1" smtClean="0">
                            <a:solidFill>
                              <a:schemeClr val="tx1">
                                <a:lumMod val="95000"/>
                                <a:lumOff val="5000"/>
                              </a:schemeClr>
                            </a:solidFill>
                            <a:latin typeface="Cambria Math" panose="02040503050406030204" pitchFamily="18" charset="0"/>
                          </a:rPr>
                          <m:t>𝒕</m:t>
                        </m:r>
                      </m:sub>
                    </m:sSub>
                  </m:oMath>
                </a14:m>
                <a:r>
                  <a:rPr lang="en-US" sz="1600" b="1" dirty="0">
                    <a:solidFill>
                      <a:schemeClr val="tx1">
                        <a:lumMod val="95000"/>
                        <a:lumOff val="5000"/>
                      </a:schemeClr>
                    </a:solidFill>
                    <a:latin typeface="CMU Serif" panose="02000603000000000000"/>
                  </a:rPr>
                  <a:t> and </a:t>
                </a:r>
                <a14:m>
                  <m:oMath xmlns:m="http://schemas.openxmlformats.org/officeDocument/2006/math">
                    <m:sSub>
                      <m:sSubPr>
                        <m:ctrlPr>
                          <a:rPr lang="it-IT" sz="1600" b="1" i="1" smtClean="0">
                            <a:solidFill>
                              <a:schemeClr val="tx1">
                                <a:lumMod val="95000"/>
                                <a:lumOff val="5000"/>
                              </a:schemeClr>
                            </a:solidFill>
                            <a:latin typeface="Cambria Math" panose="02040503050406030204" pitchFamily="18" charset="0"/>
                          </a:rPr>
                        </m:ctrlPr>
                      </m:sSubPr>
                      <m:e>
                        <m:r>
                          <a:rPr lang="it-IT" sz="1600" b="1" i="1" smtClean="0">
                            <a:solidFill>
                              <a:schemeClr val="tx1">
                                <a:lumMod val="95000"/>
                                <a:lumOff val="5000"/>
                              </a:schemeClr>
                            </a:solidFill>
                            <a:latin typeface="Cambria Math" panose="02040503050406030204" pitchFamily="18" charset="0"/>
                          </a:rPr>
                          <m:t>𝑿</m:t>
                        </m:r>
                      </m:e>
                      <m:sub>
                        <m:r>
                          <a:rPr lang="it-IT" sz="1600" b="1" i="1" smtClean="0">
                            <a:solidFill>
                              <a:schemeClr val="tx1">
                                <a:lumMod val="95000"/>
                                <a:lumOff val="5000"/>
                              </a:schemeClr>
                            </a:solidFill>
                            <a:latin typeface="Cambria Math" panose="02040503050406030204" pitchFamily="18" charset="0"/>
                          </a:rPr>
                          <m:t>𝒕</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𝒌</m:t>
                        </m:r>
                      </m:sub>
                    </m:sSub>
                  </m:oMath>
                </a14:m>
                <a:r>
                  <a:rPr lang="en-US" sz="1600" b="1" dirty="0">
                    <a:solidFill>
                      <a:schemeClr val="tx1">
                        <a:lumMod val="95000"/>
                        <a:lumOff val="5000"/>
                      </a:schemeClr>
                    </a:solidFill>
                    <a:latin typeface="CMU Serif" panose="02000603000000000000"/>
                  </a:rPr>
                  <a:t> after removing the effects of lags </a:t>
                </a:r>
                <a14:m>
                  <m:oMath xmlns:m="http://schemas.openxmlformats.org/officeDocument/2006/math">
                    <m:r>
                      <a:rPr lang="it-IT" sz="1600" b="1" i="1" smtClean="0">
                        <a:solidFill>
                          <a:schemeClr val="tx1">
                            <a:lumMod val="95000"/>
                            <a:lumOff val="5000"/>
                          </a:schemeClr>
                        </a:solidFill>
                        <a:latin typeface="Cambria Math" panose="02040503050406030204" pitchFamily="18" charset="0"/>
                      </a:rPr>
                      <m:t>𝟏</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𝒌</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𝟏</m:t>
                    </m:r>
                  </m:oMath>
                </a14:m>
                <a:endParaRPr lang="it-IT" sz="1400" b="1" dirty="0">
                  <a:solidFill>
                    <a:schemeClr val="tx1">
                      <a:lumMod val="85000"/>
                      <a:lumOff val="15000"/>
                    </a:schemeClr>
                  </a:solidFill>
                  <a:latin typeface="CMU Serif" panose="02000603000000000000"/>
                </a:endParaRPr>
              </a:p>
            </p:txBody>
          </p:sp>
        </mc:Choice>
        <mc:Fallback xmlns="">
          <p:sp>
            <p:nvSpPr>
              <p:cNvPr id="9" name="CasellaDiTesto 7">
                <a:extLst>
                  <a:ext uri="{FF2B5EF4-FFF2-40B4-BE49-F238E27FC236}">
                    <a16:creationId xmlns:a16="http://schemas.microsoft.com/office/drawing/2014/main" id="{AF46E2A8-400E-BCC4-A314-441FC29ED15F}"/>
                  </a:ext>
                </a:extLst>
              </p:cNvPr>
              <p:cNvSpPr txBox="1">
                <a:spLocks noRot="1" noChangeAspect="1" noMove="1" noResize="1" noEditPoints="1" noAdjustHandles="1" noChangeArrowheads="1" noChangeShapeType="1" noTextEdit="1"/>
              </p:cNvSpPr>
              <p:nvPr/>
            </p:nvSpPr>
            <p:spPr>
              <a:xfrm>
                <a:off x="710884" y="895598"/>
                <a:ext cx="5951783" cy="1077218"/>
              </a:xfrm>
              <a:prstGeom prst="rect">
                <a:avLst/>
              </a:prstGeom>
              <a:blipFill>
                <a:blip r:embed="rId4"/>
                <a:stretch>
                  <a:fillRect l="-615" t="-1695" b="-6215"/>
                </a:stretch>
              </a:blipFill>
            </p:spPr>
            <p:txBody>
              <a:bodyPr/>
              <a:lstStyle/>
              <a:p>
                <a:r>
                  <a:rPr lang="it-IT">
                    <a:noFill/>
                  </a:rPr>
                  <a:t> </a:t>
                </a:r>
              </a:p>
            </p:txBody>
          </p:sp>
        </mc:Fallback>
      </mc:AlternateContent>
      <p:pic>
        <p:nvPicPr>
          <p:cNvPr id="23" name="Graphic 22">
            <a:extLst>
              <a:ext uri="{FF2B5EF4-FFF2-40B4-BE49-F238E27FC236}">
                <a16:creationId xmlns:a16="http://schemas.microsoft.com/office/drawing/2014/main" id="{B2A13B6D-2603-E214-5EAE-413F279210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12754" y="1193279"/>
            <a:ext cx="4949399" cy="4949399"/>
          </a:xfrm>
          <a:prstGeom prst="rect">
            <a:avLst/>
          </a:prstGeom>
        </p:spPr>
      </p:pic>
      <p:cxnSp>
        <p:nvCxnSpPr>
          <p:cNvPr id="25" name="Straight Arrow Connector 24">
            <a:extLst>
              <a:ext uri="{FF2B5EF4-FFF2-40B4-BE49-F238E27FC236}">
                <a16:creationId xmlns:a16="http://schemas.microsoft.com/office/drawing/2014/main" id="{16925C29-2C60-601E-2C1E-CE2116D5E703}"/>
              </a:ext>
            </a:extLst>
          </p:cNvPr>
          <p:cNvCxnSpPr>
            <a:cxnSpLocks/>
          </p:cNvCxnSpPr>
          <p:nvPr/>
        </p:nvCxnSpPr>
        <p:spPr>
          <a:xfrm>
            <a:off x="2218685" y="2124229"/>
            <a:ext cx="0" cy="649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6" name="CasellaDiTesto 7">
                <a:extLst>
                  <a:ext uri="{FF2B5EF4-FFF2-40B4-BE49-F238E27FC236}">
                    <a16:creationId xmlns:a16="http://schemas.microsoft.com/office/drawing/2014/main" id="{09638F08-64B7-94C0-1EA6-9ED08B54666D}"/>
                  </a:ext>
                </a:extLst>
              </p:cNvPr>
              <p:cNvSpPr txBox="1"/>
              <p:nvPr/>
            </p:nvSpPr>
            <p:spPr>
              <a:xfrm>
                <a:off x="477635" y="2842073"/>
                <a:ext cx="6096790" cy="1200329"/>
              </a:xfrm>
              <a:prstGeom prst="rect">
                <a:avLst/>
              </a:prstGeom>
              <a:noFill/>
            </p:spPr>
            <p:txBody>
              <a:bodyPr wrap="square" rtlCol="0">
                <a:spAutoFit/>
              </a:bodyPr>
              <a:lstStyle/>
              <a:p>
                <a:pPr marL="285750" indent="-285750">
                  <a:buFontTx/>
                  <a:buChar char="-"/>
                </a:pPr>
                <a14:m>
                  <m:oMath xmlns:m="http://schemas.openxmlformats.org/officeDocument/2006/math">
                    <m:r>
                      <a:rPr lang="it-IT" sz="1600" b="1" i="1" smtClean="0">
                        <a:solidFill>
                          <a:srgbClr val="9B0014"/>
                        </a:solidFill>
                        <a:latin typeface="Cambria Math" panose="02040503050406030204" pitchFamily="18" charset="0"/>
                      </a:rPr>
                      <m:t>𝑨𝑹</m:t>
                    </m:r>
                    <m:r>
                      <a:rPr lang="it-IT" sz="1600" b="1" i="1" smtClean="0">
                        <a:solidFill>
                          <a:srgbClr val="9B0014"/>
                        </a:solidFill>
                        <a:latin typeface="Cambria Math" panose="02040503050406030204" pitchFamily="18" charset="0"/>
                      </a:rPr>
                      <m:t>(</m:t>
                    </m:r>
                    <m:r>
                      <a:rPr lang="it-IT" sz="1600" b="1" i="1" smtClean="0">
                        <a:solidFill>
                          <a:srgbClr val="9B0014"/>
                        </a:solidFill>
                        <a:latin typeface="Cambria Math" panose="02040503050406030204" pitchFamily="18" charset="0"/>
                      </a:rPr>
                      <m:t>𝒑</m:t>
                    </m:r>
                    <m:r>
                      <a:rPr lang="it-IT" sz="1600" b="1" i="1" smtClean="0">
                        <a:solidFill>
                          <a:srgbClr val="9B0014"/>
                        </a:solidFill>
                        <a:latin typeface="Cambria Math" panose="02040503050406030204" pitchFamily="18" charset="0"/>
                      </a:rPr>
                      <m:t>)</m:t>
                    </m:r>
                  </m:oMath>
                </a14:m>
                <a:r>
                  <a:rPr lang="en-US" sz="1600" b="1" dirty="0">
                    <a:solidFill>
                      <a:schemeClr val="tx1">
                        <a:lumMod val="95000"/>
                        <a:lumOff val="5000"/>
                      </a:schemeClr>
                    </a:solidFill>
                    <a:latin typeface="CMU Serif" panose="02000603000000000000"/>
                  </a:rPr>
                  <a:t>: if the ACF is exponentially decaying and there is a significant </a:t>
                </a:r>
                <a:r>
                  <a:rPr lang="en-US" sz="1600" b="1" dirty="0">
                    <a:solidFill>
                      <a:srgbClr val="9B0014"/>
                    </a:solidFill>
                    <a:latin typeface="CMU Serif" panose="02000603000000000000"/>
                  </a:rPr>
                  <a:t>spike at lag </a:t>
                </a:r>
                <a14:m>
                  <m:oMath xmlns:m="http://schemas.openxmlformats.org/officeDocument/2006/math">
                    <m:r>
                      <a:rPr lang="it-IT" sz="1600" b="1" i="1" smtClean="0">
                        <a:solidFill>
                          <a:srgbClr val="9B0014"/>
                        </a:solidFill>
                        <a:latin typeface="Cambria Math" panose="02040503050406030204" pitchFamily="18" charset="0"/>
                      </a:rPr>
                      <m:t>𝒑</m:t>
                    </m:r>
                  </m:oMath>
                </a14:m>
                <a:r>
                  <a:rPr lang="en-US" sz="1600" b="1" dirty="0">
                    <a:solidFill>
                      <a:srgbClr val="9B0014"/>
                    </a:solidFill>
                    <a:latin typeface="CMU Serif" panose="02000603000000000000"/>
                  </a:rPr>
                  <a:t> </a:t>
                </a:r>
                <a:r>
                  <a:rPr lang="en-US" sz="1600" b="1" dirty="0">
                    <a:solidFill>
                      <a:schemeClr val="tx1">
                        <a:lumMod val="95000"/>
                        <a:lumOff val="5000"/>
                      </a:schemeClr>
                    </a:solidFill>
                    <a:latin typeface="CMU Serif" panose="02000603000000000000"/>
                  </a:rPr>
                  <a:t>in the PACF but none beyond lag </a:t>
                </a:r>
                <a14:m>
                  <m:oMath xmlns:m="http://schemas.openxmlformats.org/officeDocument/2006/math">
                    <m:r>
                      <a:rPr lang="it-IT" sz="1600" b="1" i="1" smtClean="0">
                        <a:solidFill>
                          <a:schemeClr val="tx1">
                            <a:lumMod val="95000"/>
                            <a:lumOff val="5000"/>
                          </a:schemeClr>
                        </a:solidFill>
                        <a:latin typeface="Cambria Math" panose="02040503050406030204" pitchFamily="18" charset="0"/>
                      </a:rPr>
                      <m:t>𝒑</m:t>
                    </m:r>
                  </m:oMath>
                </a14:m>
                <a:endParaRPr lang="en-US" sz="1600" b="1" dirty="0">
                  <a:solidFill>
                    <a:schemeClr val="tx1">
                      <a:lumMod val="95000"/>
                      <a:lumOff val="5000"/>
                    </a:schemeClr>
                  </a:solidFill>
                  <a:latin typeface="CMU Serif" panose="02000603000000000000"/>
                </a:endParaRPr>
              </a:p>
              <a:p>
                <a:pPr marL="285750" indent="-285750">
                  <a:buFontTx/>
                  <a:buChar char="-"/>
                </a:pPr>
                <a:endParaRPr lang="en-US" sz="800" b="1" dirty="0">
                  <a:solidFill>
                    <a:schemeClr val="tx1">
                      <a:lumMod val="95000"/>
                      <a:lumOff val="5000"/>
                    </a:schemeClr>
                  </a:solidFill>
                  <a:latin typeface="CMU Serif" panose="02000603000000000000"/>
                </a:endParaRPr>
              </a:p>
              <a:p>
                <a:pPr marL="285750" indent="-285750">
                  <a:buFontTx/>
                  <a:buChar char="-"/>
                </a:pPr>
                <a14:m>
                  <m:oMath xmlns:m="http://schemas.openxmlformats.org/officeDocument/2006/math">
                    <m:r>
                      <a:rPr lang="it-IT" sz="1600" b="1" i="1" smtClean="0">
                        <a:solidFill>
                          <a:schemeClr val="tx2">
                            <a:lumMod val="75000"/>
                            <a:lumOff val="25000"/>
                          </a:schemeClr>
                        </a:solidFill>
                        <a:latin typeface="Cambria Math" panose="02040503050406030204" pitchFamily="18" charset="0"/>
                      </a:rPr>
                      <m:t>𝑴𝑨</m:t>
                    </m:r>
                    <m:r>
                      <a:rPr lang="it-IT" sz="1600" b="1" i="1" smtClean="0">
                        <a:solidFill>
                          <a:schemeClr val="tx2">
                            <a:lumMod val="75000"/>
                            <a:lumOff val="25000"/>
                          </a:schemeClr>
                        </a:solidFill>
                        <a:latin typeface="Cambria Math" panose="02040503050406030204" pitchFamily="18" charset="0"/>
                      </a:rPr>
                      <m:t>(</m:t>
                    </m:r>
                    <m:r>
                      <a:rPr lang="it-IT" sz="1600" b="1" i="1" smtClean="0">
                        <a:solidFill>
                          <a:schemeClr val="tx2">
                            <a:lumMod val="75000"/>
                            <a:lumOff val="25000"/>
                          </a:schemeClr>
                        </a:solidFill>
                        <a:latin typeface="Cambria Math" panose="02040503050406030204" pitchFamily="18" charset="0"/>
                      </a:rPr>
                      <m:t>𝒒</m:t>
                    </m:r>
                    <m:r>
                      <a:rPr lang="it-IT" sz="1600" b="1" i="1" smtClean="0">
                        <a:solidFill>
                          <a:schemeClr val="tx2">
                            <a:lumMod val="75000"/>
                            <a:lumOff val="25000"/>
                          </a:schemeClr>
                        </a:solidFill>
                        <a:latin typeface="Cambria Math" panose="02040503050406030204" pitchFamily="18" charset="0"/>
                      </a:rPr>
                      <m:t>)</m:t>
                    </m:r>
                  </m:oMath>
                </a14:m>
                <a:r>
                  <a:rPr lang="en-US" sz="1600" b="1" dirty="0">
                    <a:solidFill>
                      <a:schemeClr val="tx1">
                        <a:lumMod val="95000"/>
                        <a:lumOff val="5000"/>
                      </a:schemeClr>
                    </a:solidFill>
                    <a:latin typeface="CMU Serif" panose="02000603000000000000"/>
                  </a:rPr>
                  <a:t>: if the PACF is exponentially decaying and there is a significant </a:t>
                </a:r>
                <a:r>
                  <a:rPr lang="en-US" sz="1600" b="1" dirty="0">
                    <a:solidFill>
                      <a:schemeClr val="tx2">
                        <a:lumMod val="75000"/>
                        <a:lumOff val="25000"/>
                      </a:schemeClr>
                    </a:solidFill>
                    <a:latin typeface="CMU Serif" panose="02000603000000000000"/>
                  </a:rPr>
                  <a:t>spike at lag </a:t>
                </a:r>
                <a14:m>
                  <m:oMath xmlns:m="http://schemas.openxmlformats.org/officeDocument/2006/math">
                    <m:r>
                      <a:rPr lang="it-IT" sz="1600" b="1" i="1" smtClean="0">
                        <a:solidFill>
                          <a:schemeClr val="tx2">
                            <a:lumMod val="75000"/>
                            <a:lumOff val="25000"/>
                          </a:schemeClr>
                        </a:solidFill>
                        <a:latin typeface="Cambria Math" panose="02040503050406030204" pitchFamily="18" charset="0"/>
                      </a:rPr>
                      <m:t>𝒒</m:t>
                    </m:r>
                  </m:oMath>
                </a14:m>
                <a:r>
                  <a:rPr lang="en-US" sz="1600" b="1" dirty="0">
                    <a:solidFill>
                      <a:schemeClr val="tx1">
                        <a:lumMod val="95000"/>
                        <a:lumOff val="5000"/>
                      </a:schemeClr>
                    </a:solidFill>
                    <a:latin typeface="CMU Serif" panose="02000603000000000000"/>
                  </a:rPr>
                  <a:t> in the ACF but none beyond lag </a:t>
                </a:r>
                <a14:m>
                  <m:oMath xmlns:m="http://schemas.openxmlformats.org/officeDocument/2006/math">
                    <m:r>
                      <a:rPr lang="it-IT" sz="1600" b="1" i="1" smtClean="0">
                        <a:solidFill>
                          <a:schemeClr val="tx1">
                            <a:lumMod val="95000"/>
                            <a:lumOff val="5000"/>
                          </a:schemeClr>
                        </a:solidFill>
                        <a:latin typeface="Cambria Math" panose="02040503050406030204" pitchFamily="18" charset="0"/>
                      </a:rPr>
                      <m:t>𝒒</m:t>
                    </m:r>
                  </m:oMath>
                </a14:m>
                <a:endParaRPr lang="it-IT" sz="1400" b="1" dirty="0">
                  <a:solidFill>
                    <a:schemeClr val="tx1">
                      <a:lumMod val="85000"/>
                      <a:lumOff val="15000"/>
                    </a:schemeClr>
                  </a:solidFill>
                  <a:latin typeface="CMU Serif" panose="02000603000000000000"/>
                </a:endParaRPr>
              </a:p>
            </p:txBody>
          </p:sp>
        </mc:Choice>
        <mc:Fallback xmlns="">
          <p:sp>
            <p:nvSpPr>
              <p:cNvPr id="26" name="CasellaDiTesto 7">
                <a:extLst>
                  <a:ext uri="{FF2B5EF4-FFF2-40B4-BE49-F238E27FC236}">
                    <a16:creationId xmlns:a16="http://schemas.microsoft.com/office/drawing/2014/main" id="{09638F08-64B7-94C0-1EA6-9ED08B54666D}"/>
                  </a:ext>
                </a:extLst>
              </p:cNvPr>
              <p:cNvSpPr txBox="1">
                <a:spLocks noRot="1" noChangeAspect="1" noMove="1" noResize="1" noEditPoints="1" noAdjustHandles="1" noChangeArrowheads="1" noChangeShapeType="1" noTextEdit="1"/>
              </p:cNvSpPr>
              <p:nvPr/>
            </p:nvSpPr>
            <p:spPr>
              <a:xfrm>
                <a:off x="477635" y="2842073"/>
                <a:ext cx="6096790" cy="1200329"/>
              </a:xfrm>
              <a:prstGeom prst="rect">
                <a:avLst/>
              </a:prstGeom>
              <a:blipFill>
                <a:blip r:embed="rId7"/>
                <a:stretch>
                  <a:fillRect l="-400" t="-1523" b="-558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7">
                <a:extLst>
                  <a:ext uri="{FF2B5EF4-FFF2-40B4-BE49-F238E27FC236}">
                    <a16:creationId xmlns:a16="http://schemas.microsoft.com/office/drawing/2014/main" id="{AD922809-DE4E-C374-2267-9DD3C98A31E2}"/>
                  </a:ext>
                </a:extLst>
              </p:cNvPr>
              <p:cNvSpPr txBox="1"/>
              <p:nvPr/>
            </p:nvSpPr>
            <p:spPr>
              <a:xfrm>
                <a:off x="2218684" y="2124229"/>
                <a:ext cx="3273549" cy="523220"/>
              </a:xfrm>
              <a:prstGeom prst="rect">
                <a:avLst/>
              </a:prstGeom>
              <a:noFill/>
            </p:spPr>
            <p:txBody>
              <a:bodyPr wrap="square" rtlCol="0">
                <a:spAutoFit/>
              </a:bodyPr>
              <a:lstStyle/>
              <a:p>
                <a:r>
                  <a:rPr lang="en-US" sz="14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ACF and PACF can provide qualitative information about the </a:t>
                </a:r>
                <a14:m>
                  <m:oMath xmlns:m="http://schemas.openxmlformats.org/officeDocument/2006/math">
                    <m:r>
                      <a:rPr lang="it-IT" sz="14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𝑨𝑹</m:t>
                    </m:r>
                  </m:oMath>
                </a14:m>
                <a:r>
                  <a:rPr lang="en-US" sz="14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and </a:t>
                </a:r>
                <a14:m>
                  <m:oMath xmlns:m="http://schemas.openxmlformats.org/officeDocument/2006/math">
                    <m:r>
                      <a:rPr lang="it-IT" sz="14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𝑴𝑨</m:t>
                    </m:r>
                  </m:oMath>
                </a14:m>
                <a:r>
                  <a:rPr lang="en-US" sz="14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orders</a:t>
                </a:r>
                <a:endParaRPr lang="it-IT" sz="14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29" name="CasellaDiTesto 7">
                <a:extLst>
                  <a:ext uri="{FF2B5EF4-FFF2-40B4-BE49-F238E27FC236}">
                    <a16:creationId xmlns:a16="http://schemas.microsoft.com/office/drawing/2014/main" id="{AD922809-DE4E-C374-2267-9DD3C98A31E2}"/>
                  </a:ext>
                </a:extLst>
              </p:cNvPr>
              <p:cNvSpPr txBox="1">
                <a:spLocks noRot="1" noChangeAspect="1" noMove="1" noResize="1" noEditPoints="1" noAdjustHandles="1" noChangeArrowheads="1" noChangeShapeType="1" noTextEdit="1"/>
              </p:cNvSpPr>
              <p:nvPr/>
            </p:nvSpPr>
            <p:spPr>
              <a:xfrm>
                <a:off x="2218684" y="2124229"/>
                <a:ext cx="3273549" cy="523220"/>
              </a:xfrm>
              <a:prstGeom prst="rect">
                <a:avLst/>
              </a:prstGeom>
              <a:blipFill>
                <a:blip r:embed="rId8"/>
                <a:stretch>
                  <a:fillRect l="-559" t="-1163" r="-372" b="-1162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CasellaDiTesto 7">
                <a:extLst>
                  <a:ext uri="{FF2B5EF4-FFF2-40B4-BE49-F238E27FC236}">
                    <a16:creationId xmlns:a16="http://schemas.microsoft.com/office/drawing/2014/main" id="{7CD5F6FF-4B60-E9B5-441E-568A13D2D8C3}"/>
                  </a:ext>
                </a:extLst>
              </p:cNvPr>
              <p:cNvSpPr txBox="1"/>
              <p:nvPr/>
            </p:nvSpPr>
            <p:spPr>
              <a:xfrm>
                <a:off x="710884" y="5484204"/>
                <a:ext cx="5819177" cy="584775"/>
              </a:xfrm>
              <a:prstGeom prst="rect">
                <a:avLst/>
              </a:prstGeom>
              <a:noFill/>
            </p:spPr>
            <p:txBody>
              <a:bodyPr wrap="square" rtlCol="0">
                <a:spAutoFit/>
              </a:bodyPr>
              <a:lstStyle/>
              <a:p>
                <a:r>
                  <a:rPr lang="en-US"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The right figure shows prominent spikes at a one-year lag, suggesting non-zero values for seasonal orders</a:t>
                </a:r>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t>
                </a:r>
                <a14:m>
                  <m:oMath xmlns:m="http://schemas.openxmlformats.org/officeDocument/2006/math">
                    <m:r>
                      <a:rPr lang="it-IT" sz="16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𝑷</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and/or </a:t>
                </a:r>
                <a14:m>
                  <m:oMath xmlns:m="http://schemas.openxmlformats.org/officeDocument/2006/math">
                    <m:r>
                      <a:rPr lang="it-IT" sz="16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𝑸</m:t>
                    </m:r>
                  </m:oMath>
                </a14:m>
                <a:endPar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1" name="CasellaDiTesto 7">
                <a:extLst>
                  <a:ext uri="{FF2B5EF4-FFF2-40B4-BE49-F238E27FC236}">
                    <a16:creationId xmlns:a16="http://schemas.microsoft.com/office/drawing/2014/main" id="{7CD5F6FF-4B60-E9B5-441E-568A13D2D8C3}"/>
                  </a:ext>
                </a:extLst>
              </p:cNvPr>
              <p:cNvSpPr txBox="1">
                <a:spLocks noRot="1" noChangeAspect="1" noMove="1" noResize="1" noEditPoints="1" noAdjustHandles="1" noChangeArrowheads="1" noChangeShapeType="1" noTextEdit="1"/>
              </p:cNvSpPr>
              <p:nvPr/>
            </p:nvSpPr>
            <p:spPr>
              <a:xfrm>
                <a:off x="710884" y="5484204"/>
                <a:ext cx="5819177" cy="584775"/>
              </a:xfrm>
              <a:prstGeom prst="rect">
                <a:avLst/>
              </a:prstGeom>
              <a:blipFill>
                <a:blip r:embed="rId9"/>
                <a:stretch>
                  <a:fillRect l="-629" t="-3125" b="-125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7">
                <a:extLst>
                  <a:ext uri="{FF2B5EF4-FFF2-40B4-BE49-F238E27FC236}">
                    <a16:creationId xmlns:a16="http://schemas.microsoft.com/office/drawing/2014/main" id="{46C20BD3-4BD8-A367-F851-172F62912C51}"/>
                  </a:ext>
                </a:extLst>
              </p:cNvPr>
              <p:cNvSpPr txBox="1"/>
              <p:nvPr/>
            </p:nvSpPr>
            <p:spPr>
              <a:xfrm>
                <a:off x="710885" y="4509446"/>
                <a:ext cx="5571043" cy="830997"/>
              </a:xfrm>
              <a:prstGeom prst="rect">
                <a:avLst/>
              </a:prstGeom>
              <a:noFill/>
            </p:spPr>
            <p:txBody>
              <a:bodyPr wrap="square" rtlCol="0">
                <a:spAutoFit/>
              </a:bodyPr>
              <a:lstStyle/>
              <a:p>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Seasonality complicates distinguishing between </a:t>
                </a:r>
                <a14:m>
                  <m:oMath xmlns:m="http://schemas.openxmlformats.org/officeDocument/2006/math">
                    <m:r>
                      <a:rPr lang="it-IT" sz="16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𝑨𝑹</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and </a:t>
                </a:r>
                <a14:m>
                  <m:oMath xmlns:m="http://schemas.openxmlformats.org/officeDocument/2006/math">
                    <m:r>
                      <a:rPr lang="it-IT" sz="1600" b="1" i="1" smtClean="0">
                        <a:solidFill>
                          <a:schemeClr val="tx1">
                            <a:lumMod val="95000"/>
                            <a:lumOff val="5000"/>
                          </a:schemeClr>
                        </a:solidFill>
                        <a:latin typeface="Cambria Math" panose="02040503050406030204" pitchFamily="18" charset="0"/>
                        <a:ea typeface="CMU Serif" panose="02000603000000000000" pitchFamily="2" charset="0"/>
                        <a:cs typeface="CMU Serif" panose="02000603000000000000" pitchFamily="2" charset="0"/>
                      </a:rPr>
                      <m:t>𝑴𝑨</m:t>
                    </m:r>
                  </m:oMath>
                </a14:m>
                <a:r>
                  <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 </a:t>
                </a:r>
                <a:r>
                  <a:rPr lang="en-US"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rPr>
                  <a:t>components, though their values should be small given the fast decay of both ACF and PACF.</a:t>
                </a:r>
                <a:endParaRPr lang="it-IT" sz="1600" b="1" dirty="0">
                  <a:solidFill>
                    <a:schemeClr val="tx1">
                      <a:lumMod val="95000"/>
                      <a:lumOff val="5000"/>
                    </a:schemeClr>
                  </a:solidFill>
                  <a:latin typeface="CMU Serif" panose="02000603000000000000" pitchFamily="2" charset="0"/>
                  <a:ea typeface="CMU Serif" panose="02000603000000000000" pitchFamily="2" charset="0"/>
                  <a:cs typeface="CMU Serif" panose="02000603000000000000" pitchFamily="2" charset="0"/>
                </a:endParaRPr>
              </a:p>
            </p:txBody>
          </p:sp>
        </mc:Choice>
        <mc:Fallback xmlns="">
          <p:sp>
            <p:nvSpPr>
              <p:cNvPr id="32" name="CasellaDiTesto 7">
                <a:extLst>
                  <a:ext uri="{FF2B5EF4-FFF2-40B4-BE49-F238E27FC236}">
                    <a16:creationId xmlns:a16="http://schemas.microsoft.com/office/drawing/2014/main" id="{46C20BD3-4BD8-A367-F851-172F62912C51}"/>
                  </a:ext>
                </a:extLst>
              </p:cNvPr>
              <p:cNvSpPr txBox="1">
                <a:spLocks noRot="1" noChangeAspect="1" noMove="1" noResize="1" noEditPoints="1" noAdjustHandles="1" noChangeArrowheads="1" noChangeShapeType="1" noTextEdit="1"/>
              </p:cNvSpPr>
              <p:nvPr/>
            </p:nvSpPr>
            <p:spPr>
              <a:xfrm>
                <a:off x="710885" y="4509446"/>
                <a:ext cx="5571043" cy="830997"/>
              </a:xfrm>
              <a:prstGeom prst="rect">
                <a:avLst/>
              </a:prstGeom>
              <a:blipFill>
                <a:blip r:embed="rId10"/>
                <a:stretch>
                  <a:fillRect l="-656" t="-2206" r="-219" b="-8824"/>
                </a:stretch>
              </a:blipFill>
            </p:spPr>
            <p:txBody>
              <a:bodyPr/>
              <a:lstStyle/>
              <a:p>
                <a:r>
                  <a:rPr lang="it-IT">
                    <a:noFill/>
                  </a:rPr>
                  <a:t> </a:t>
                </a:r>
              </a:p>
            </p:txBody>
          </p:sp>
        </mc:Fallback>
      </mc:AlternateContent>
    </p:spTree>
    <p:extLst>
      <p:ext uri="{BB962C8B-B14F-4D97-AF65-F5344CB8AC3E}">
        <p14:creationId xmlns:p14="http://schemas.microsoft.com/office/powerpoint/2010/main" val="2696238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F35F7-74C1-75F2-8E0C-BAD44232A193}"/>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F12D8E72-589E-07BC-5DEF-3D14D5CA9FCA}"/>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E81803D5-0FB3-3D4B-C246-898EEEC56012}"/>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BD737B08-2B2E-BF6F-7FC9-301A024BFC76}"/>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F85C7B47-C4CC-6F6A-38DB-CE7B8938026C}"/>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AR and MA parameters</a:t>
            </a:r>
            <a:endParaRPr lang="it-IT" sz="2400" dirty="0">
              <a:solidFill>
                <a:schemeClr val="bg1">
                  <a:lumMod val="95000"/>
                </a:schemeClr>
              </a:solidFill>
            </a:endParaRPr>
          </a:p>
        </p:txBody>
      </p:sp>
      <mc:AlternateContent xmlns:mc="http://schemas.openxmlformats.org/markup-compatibility/2006" xmlns:a14="http://schemas.microsoft.com/office/drawing/2010/main">
        <mc:Choice Requires="a14">
          <p:sp>
            <p:nvSpPr>
              <p:cNvPr id="9" name="CasellaDiTesto 7">
                <a:extLst>
                  <a:ext uri="{FF2B5EF4-FFF2-40B4-BE49-F238E27FC236}">
                    <a16:creationId xmlns:a16="http://schemas.microsoft.com/office/drawing/2014/main" id="{BA6A5C65-99CE-444D-9D82-5D2B28E4DF8B}"/>
                  </a:ext>
                </a:extLst>
              </p:cNvPr>
              <p:cNvSpPr txBox="1"/>
              <p:nvPr/>
            </p:nvSpPr>
            <p:spPr>
              <a:xfrm>
                <a:off x="672879" y="1233530"/>
                <a:ext cx="4693368" cy="830997"/>
              </a:xfrm>
              <a:prstGeom prst="rect">
                <a:avLst/>
              </a:prstGeom>
              <a:noFill/>
            </p:spPr>
            <p:txBody>
              <a:bodyPr wrap="square" rtlCol="0">
                <a:spAutoFit/>
              </a:bodyPr>
              <a:lstStyle/>
              <a:p>
                <a:pPr algn="ctr"/>
                <a:r>
                  <a:rPr lang="it-IT" sz="1600" b="1" dirty="0">
                    <a:solidFill>
                      <a:schemeClr val="tx1">
                        <a:lumMod val="85000"/>
                        <a:lumOff val="15000"/>
                      </a:schemeClr>
                    </a:solidFill>
                    <a:latin typeface="CMU Serif" panose="02000603000000000000"/>
                  </a:rPr>
                  <a:t>We perform an </a:t>
                </a:r>
                <a14:m>
                  <m:oMath xmlns:m="http://schemas.openxmlformats.org/officeDocument/2006/math">
                    <m:r>
                      <a:rPr lang="it-IT" sz="1600" b="1" i="1" smtClean="0">
                        <a:solidFill>
                          <a:schemeClr val="tx1">
                            <a:lumMod val="95000"/>
                            <a:lumOff val="5000"/>
                          </a:schemeClr>
                        </a:solidFill>
                        <a:latin typeface="Cambria Math" panose="02040503050406030204" pitchFamily="18" charset="0"/>
                      </a:rPr>
                      <m:t>𝑨𝑹𝑰𝑴𝑨</m:t>
                    </m:r>
                    <m:d>
                      <m:dPr>
                        <m:ctrlPr>
                          <a:rPr lang="it-IT" sz="1600" b="1" i="1" smtClean="0">
                            <a:solidFill>
                              <a:schemeClr val="tx1">
                                <a:lumMod val="95000"/>
                                <a:lumOff val="5000"/>
                              </a:schemeClr>
                            </a:solidFill>
                            <a:latin typeface="Cambria Math" panose="02040503050406030204" pitchFamily="18" charset="0"/>
                          </a:rPr>
                        </m:ctrlPr>
                      </m:dPr>
                      <m:e>
                        <m:r>
                          <a:rPr lang="it-IT" sz="1600" b="1" i="1" smtClean="0">
                            <a:solidFill>
                              <a:schemeClr val="tx1">
                                <a:lumMod val="95000"/>
                                <a:lumOff val="5000"/>
                              </a:schemeClr>
                            </a:solidFill>
                            <a:latin typeface="Cambria Math" panose="02040503050406030204" pitchFamily="18" charset="0"/>
                          </a:rPr>
                          <m:t>𝒑</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𝟏</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𝒒</m:t>
                        </m:r>
                      </m:e>
                    </m:d>
                    <m:sSub>
                      <m:sSubPr>
                        <m:ctrlPr>
                          <a:rPr lang="it-IT" sz="1600" b="1" i="1" smtClean="0">
                            <a:solidFill>
                              <a:schemeClr val="tx1">
                                <a:lumMod val="95000"/>
                                <a:lumOff val="5000"/>
                              </a:schemeClr>
                            </a:solidFill>
                            <a:latin typeface="Cambria Math" panose="02040503050406030204" pitchFamily="18" charset="0"/>
                          </a:rPr>
                        </m:ctrlPr>
                      </m:sSubPr>
                      <m:e>
                        <m:d>
                          <m:dPr>
                            <m:ctrlPr>
                              <a:rPr lang="it-IT" sz="1600" b="1" i="1" smtClean="0">
                                <a:solidFill>
                                  <a:schemeClr val="tx1">
                                    <a:lumMod val="95000"/>
                                    <a:lumOff val="5000"/>
                                  </a:schemeClr>
                                </a:solidFill>
                                <a:latin typeface="Cambria Math" panose="02040503050406030204" pitchFamily="18" charset="0"/>
                              </a:rPr>
                            </m:ctrlPr>
                          </m:dPr>
                          <m:e>
                            <m:r>
                              <a:rPr lang="it-IT" sz="1600" b="1" i="1" smtClean="0">
                                <a:solidFill>
                                  <a:schemeClr val="tx1">
                                    <a:lumMod val="95000"/>
                                    <a:lumOff val="5000"/>
                                  </a:schemeClr>
                                </a:solidFill>
                                <a:latin typeface="Cambria Math" panose="02040503050406030204" pitchFamily="18" charset="0"/>
                              </a:rPr>
                              <m:t>𝑷</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𝟏</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𝑸</m:t>
                            </m:r>
                          </m:e>
                        </m:d>
                      </m:e>
                      <m:sub>
                        <m:r>
                          <a:rPr lang="it-IT" sz="1600" b="1" i="1" smtClean="0">
                            <a:solidFill>
                              <a:schemeClr val="tx1">
                                <a:lumMod val="95000"/>
                                <a:lumOff val="5000"/>
                              </a:schemeClr>
                            </a:solidFill>
                            <a:latin typeface="Cambria Math" panose="02040503050406030204" pitchFamily="18" charset="0"/>
                          </a:rPr>
                          <m:t>𝟏𝟐</m:t>
                        </m:r>
                      </m:sub>
                    </m:sSub>
                  </m:oMath>
                </a14:m>
                <a:r>
                  <a:rPr lang="it-IT" sz="1600" b="1" dirty="0">
                    <a:solidFill>
                      <a:schemeClr val="tx1">
                        <a:lumMod val="85000"/>
                        <a:lumOff val="15000"/>
                      </a:schemeClr>
                    </a:solidFill>
                    <a:latin typeface="CMU Serif" panose="02000603000000000000"/>
                  </a:rPr>
                  <a:t> </a:t>
                </a:r>
                <a:r>
                  <a:rPr lang="en-US" sz="1600" b="1" dirty="0">
                    <a:solidFill>
                      <a:schemeClr val="tx1">
                        <a:lumMod val="85000"/>
                        <a:lumOff val="15000"/>
                      </a:schemeClr>
                    </a:solidFill>
                    <a:latin typeface="CMU Serif" panose="02000603000000000000"/>
                  </a:rPr>
                  <a:t>test, evaluating various parameter combinations for</a:t>
                </a:r>
                <a:r>
                  <a:rPr lang="it-IT" sz="1600" b="1" dirty="0">
                    <a:solidFill>
                      <a:schemeClr val="tx1">
                        <a:lumMod val="85000"/>
                        <a:lumOff val="15000"/>
                      </a:schemeClr>
                    </a:solidFill>
                    <a:latin typeface="CMU Serif" panose="02000603000000000000"/>
                  </a:rPr>
                  <a:t> </a:t>
                </a:r>
                <a14:m>
                  <m:oMath xmlns:m="http://schemas.openxmlformats.org/officeDocument/2006/math">
                    <m:d>
                      <m:dPr>
                        <m:ctrlPr>
                          <a:rPr lang="it-IT" sz="1600" b="1" i="1" smtClean="0">
                            <a:solidFill>
                              <a:schemeClr val="tx1">
                                <a:lumMod val="95000"/>
                                <a:lumOff val="5000"/>
                              </a:schemeClr>
                            </a:solidFill>
                            <a:latin typeface="Cambria Math" panose="02040503050406030204" pitchFamily="18" charset="0"/>
                          </a:rPr>
                        </m:ctrlPr>
                      </m:dPr>
                      <m:e>
                        <m:r>
                          <a:rPr lang="it-IT" sz="1600" b="1" i="1" smtClean="0">
                            <a:solidFill>
                              <a:schemeClr val="tx1">
                                <a:lumMod val="95000"/>
                                <a:lumOff val="5000"/>
                              </a:schemeClr>
                            </a:solidFill>
                            <a:latin typeface="Cambria Math" panose="02040503050406030204" pitchFamily="18" charset="0"/>
                          </a:rPr>
                          <m:t>𝒑</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𝒒</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𝑷</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𝑸</m:t>
                        </m:r>
                      </m:e>
                    </m:d>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𝟎</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𝟏</m:t>
                    </m:r>
                    <m:r>
                      <a:rPr lang="it-IT" sz="1600" b="1" i="1" smtClean="0">
                        <a:solidFill>
                          <a:schemeClr val="tx1">
                            <a:lumMod val="95000"/>
                            <a:lumOff val="5000"/>
                          </a:schemeClr>
                        </a:solidFill>
                        <a:latin typeface="Cambria Math" panose="02040503050406030204" pitchFamily="18" charset="0"/>
                      </a:rPr>
                      <m:t>,</m:t>
                    </m:r>
                    <m:r>
                      <a:rPr lang="it-IT" sz="1600" b="1" i="1" smtClean="0">
                        <a:solidFill>
                          <a:schemeClr val="tx1">
                            <a:lumMod val="95000"/>
                            <a:lumOff val="5000"/>
                          </a:schemeClr>
                        </a:solidFill>
                        <a:latin typeface="Cambria Math" panose="02040503050406030204" pitchFamily="18" charset="0"/>
                      </a:rPr>
                      <m:t>𝟐</m:t>
                    </m:r>
                    <m:r>
                      <a:rPr lang="it-IT" sz="1600" b="1" i="1" smtClean="0">
                        <a:solidFill>
                          <a:schemeClr val="tx1">
                            <a:lumMod val="95000"/>
                            <a:lumOff val="5000"/>
                          </a:schemeClr>
                        </a:solidFill>
                        <a:latin typeface="Cambria Math" panose="02040503050406030204" pitchFamily="18" charset="0"/>
                      </a:rPr>
                      <m:t>}</m:t>
                    </m:r>
                  </m:oMath>
                </a14:m>
                <a:r>
                  <a:rPr lang="it-IT" sz="1400" b="1" dirty="0">
                    <a:solidFill>
                      <a:schemeClr val="tx1">
                        <a:lumMod val="85000"/>
                        <a:lumOff val="15000"/>
                      </a:schemeClr>
                    </a:solidFill>
                    <a:latin typeface="CMU Serif" panose="02000603000000000000"/>
                  </a:rPr>
                  <a:t> </a:t>
                </a:r>
                <a:r>
                  <a:rPr lang="en-US" sz="1600" b="1" dirty="0">
                    <a:solidFill>
                      <a:schemeClr val="tx1">
                        <a:lumMod val="85000"/>
                        <a:lumOff val="15000"/>
                      </a:schemeClr>
                    </a:solidFill>
                    <a:latin typeface="CMU Serif" panose="02000603000000000000"/>
                  </a:rPr>
                  <a:t>and recording the best results</a:t>
                </a:r>
                <a:endParaRPr lang="it-IT" sz="1600" b="1" dirty="0">
                  <a:solidFill>
                    <a:schemeClr val="tx1">
                      <a:lumMod val="85000"/>
                      <a:lumOff val="15000"/>
                    </a:schemeClr>
                  </a:solidFill>
                  <a:latin typeface="CMU Serif" panose="02000603000000000000"/>
                </a:endParaRPr>
              </a:p>
            </p:txBody>
          </p:sp>
        </mc:Choice>
        <mc:Fallback xmlns="">
          <p:sp>
            <p:nvSpPr>
              <p:cNvPr id="9" name="CasellaDiTesto 7">
                <a:extLst>
                  <a:ext uri="{FF2B5EF4-FFF2-40B4-BE49-F238E27FC236}">
                    <a16:creationId xmlns:a16="http://schemas.microsoft.com/office/drawing/2014/main" id="{BA6A5C65-99CE-444D-9D82-5D2B28E4DF8B}"/>
                  </a:ext>
                </a:extLst>
              </p:cNvPr>
              <p:cNvSpPr txBox="1">
                <a:spLocks noRot="1" noChangeAspect="1" noMove="1" noResize="1" noEditPoints="1" noAdjustHandles="1" noChangeArrowheads="1" noChangeShapeType="1" noTextEdit="1"/>
              </p:cNvSpPr>
              <p:nvPr/>
            </p:nvSpPr>
            <p:spPr>
              <a:xfrm>
                <a:off x="672879" y="1233530"/>
                <a:ext cx="4693368" cy="830997"/>
              </a:xfrm>
              <a:prstGeom prst="rect">
                <a:avLst/>
              </a:prstGeom>
              <a:blipFill>
                <a:blip r:embed="rId4"/>
                <a:stretch>
                  <a:fillRect t="-2190" b="-802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7">
                <a:extLst>
                  <a:ext uri="{FF2B5EF4-FFF2-40B4-BE49-F238E27FC236}">
                    <a16:creationId xmlns:a16="http://schemas.microsoft.com/office/drawing/2014/main" id="{71149839-99D5-5F26-128C-9EA48874F629}"/>
                  </a:ext>
                </a:extLst>
              </p:cNvPr>
              <p:cNvSpPr txBox="1"/>
              <p:nvPr/>
            </p:nvSpPr>
            <p:spPr>
              <a:xfrm>
                <a:off x="760937" y="2351488"/>
                <a:ext cx="4363757" cy="1631216"/>
              </a:xfrm>
              <a:prstGeom prst="rect">
                <a:avLst/>
              </a:prstGeom>
              <a:noFill/>
            </p:spPr>
            <p:txBody>
              <a:bodyPr wrap="square" rtlCol="0">
                <a:spAutoFit/>
              </a:bodyPr>
              <a:lstStyle/>
              <a:p>
                <a:pPr algn="ctr"/>
                <a:r>
                  <a:rPr lang="en-US" sz="2000" b="1" dirty="0">
                    <a:solidFill>
                      <a:schemeClr val="tx1">
                        <a:lumMod val="85000"/>
                        <a:lumOff val="15000"/>
                      </a:schemeClr>
                    </a:solidFill>
                    <a:latin typeface="CMU Serif" panose="02000603000000000000"/>
                  </a:rPr>
                  <a:t>We use the </a:t>
                </a:r>
                <a:r>
                  <a:rPr lang="en-US" sz="2000" b="1" dirty="0">
                    <a:solidFill>
                      <a:srgbClr val="9B0014"/>
                    </a:solidFill>
                    <a:latin typeface="CMU Serif" panose="02000603000000000000"/>
                  </a:rPr>
                  <a:t>Akaike Information Criterion </a:t>
                </a:r>
                <a:r>
                  <a:rPr lang="en-US" sz="2000" b="1" dirty="0">
                    <a:solidFill>
                      <a:schemeClr val="tx1">
                        <a:lumMod val="85000"/>
                        <a:lumOff val="15000"/>
                      </a:schemeClr>
                    </a:solidFill>
                    <a:latin typeface="CMU Serif" panose="02000603000000000000"/>
                  </a:rPr>
                  <a:t>(</a:t>
                </a:r>
                <a:r>
                  <a:rPr lang="en-US" sz="2000" b="1" dirty="0">
                    <a:solidFill>
                      <a:srgbClr val="9B0014"/>
                    </a:solidFill>
                    <a:latin typeface="CMU Serif" panose="02000603000000000000"/>
                  </a:rPr>
                  <a:t>AIC</a:t>
                </a:r>
                <a:r>
                  <a:rPr lang="en-US" sz="2000" b="1" dirty="0">
                    <a:solidFill>
                      <a:schemeClr val="tx1">
                        <a:lumMod val="85000"/>
                        <a:lumOff val="15000"/>
                      </a:schemeClr>
                    </a:solidFill>
                    <a:latin typeface="CMU Serif" panose="02000603000000000000"/>
                  </a:rPr>
                  <a:t>) to evaluate model fit. AIC balances model </a:t>
                </a:r>
                <a:r>
                  <a:rPr lang="en-US" sz="2000" b="1" dirty="0">
                    <a:solidFill>
                      <a:schemeClr val="tx2">
                        <a:lumMod val="75000"/>
                        <a:lumOff val="25000"/>
                      </a:schemeClr>
                    </a:solidFill>
                    <a:latin typeface="CMU Serif" panose="02000603000000000000"/>
                  </a:rPr>
                  <a:t>likelihood </a:t>
                </a:r>
                <a14:m>
                  <m:oMath xmlns:m="http://schemas.openxmlformats.org/officeDocument/2006/math">
                    <m:r>
                      <a:rPr lang="en-US" sz="2000" b="1" i="1" smtClean="0">
                        <a:solidFill>
                          <a:schemeClr val="tx2">
                            <a:lumMod val="75000"/>
                            <a:lumOff val="25000"/>
                          </a:schemeClr>
                        </a:solidFill>
                        <a:latin typeface="Cambria Math" panose="02040503050406030204" pitchFamily="18" charset="0"/>
                        <a:ea typeface="Cambria Math" panose="02040503050406030204" pitchFamily="18" charset="0"/>
                      </a:rPr>
                      <m:t>ℒ</m:t>
                    </m:r>
                  </m:oMath>
                </a14:m>
                <a:r>
                  <a:rPr lang="en-US" sz="2000" b="1" dirty="0">
                    <a:solidFill>
                      <a:schemeClr val="tx1">
                        <a:lumMod val="85000"/>
                        <a:lumOff val="15000"/>
                      </a:schemeClr>
                    </a:solidFill>
                    <a:latin typeface="CMU Serif" panose="02000603000000000000"/>
                  </a:rPr>
                  <a:t> with the number of estimated </a:t>
                </a:r>
                <a:r>
                  <a:rPr lang="en-US" sz="2000" b="1" dirty="0">
                    <a:solidFill>
                      <a:schemeClr val="tx2">
                        <a:lumMod val="75000"/>
                        <a:lumOff val="25000"/>
                      </a:schemeClr>
                    </a:solidFill>
                    <a:latin typeface="CMU Serif" panose="02000603000000000000"/>
                  </a:rPr>
                  <a:t>parameters </a:t>
                </a:r>
                <a14:m>
                  <m:oMath xmlns:m="http://schemas.openxmlformats.org/officeDocument/2006/math">
                    <m:r>
                      <a:rPr lang="it-IT" sz="2000" b="1" i="1" smtClean="0">
                        <a:solidFill>
                          <a:schemeClr val="tx2">
                            <a:lumMod val="75000"/>
                            <a:lumOff val="25000"/>
                          </a:schemeClr>
                        </a:solidFill>
                        <a:latin typeface="Cambria Math" panose="02040503050406030204" pitchFamily="18" charset="0"/>
                      </a:rPr>
                      <m:t>𝑵</m:t>
                    </m:r>
                  </m:oMath>
                </a14:m>
                <a:r>
                  <a:rPr lang="en-US" sz="2000" b="1" dirty="0">
                    <a:solidFill>
                      <a:schemeClr val="tx1">
                        <a:lumMod val="85000"/>
                        <a:lumOff val="15000"/>
                      </a:schemeClr>
                    </a:solidFill>
                    <a:latin typeface="CMU Serif" panose="02000603000000000000"/>
                  </a:rPr>
                  <a:t>, penalizing complexity:</a:t>
                </a:r>
                <a:endParaRPr lang="it-IT" sz="2000" b="1" dirty="0">
                  <a:solidFill>
                    <a:schemeClr val="tx1">
                      <a:lumMod val="85000"/>
                      <a:lumOff val="15000"/>
                    </a:schemeClr>
                  </a:solidFill>
                  <a:latin typeface="CMU Serif" panose="02000603000000000000"/>
                </a:endParaRPr>
              </a:p>
            </p:txBody>
          </p:sp>
        </mc:Choice>
        <mc:Fallback xmlns="">
          <p:sp>
            <p:nvSpPr>
              <p:cNvPr id="2" name="CasellaDiTesto 7">
                <a:extLst>
                  <a:ext uri="{FF2B5EF4-FFF2-40B4-BE49-F238E27FC236}">
                    <a16:creationId xmlns:a16="http://schemas.microsoft.com/office/drawing/2014/main" id="{71149839-99D5-5F26-128C-9EA48874F629}"/>
                  </a:ext>
                </a:extLst>
              </p:cNvPr>
              <p:cNvSpPr txBox="1">
                <a:spLocks noRot="1" noChangeAspect="1" noMove="1" noResize="1" noEditPoints="1" noAdjustHandles="1" noChangeArrowheads="1" noChangeShapeType="1" noTextEdit="1"/>
              </p:cNvSpPr>
              <p:nvPr/>
            </p:nvSpPr>
            <p:spPr>
              <a:xfrm>
                <a:off x="760937" y="2351488"/>
                <a:ext cx="4363757" cy="1631216"/>
              </a:xfrm>
              <a:prstGeom prst="rect">
                <a:avLst/>
              </a:prstGeom>
              <a:blipFill>
                <a:blip r:embed="rId5"/>
                <a:stretch>
                  <a:fillRect t="-2247" b="-599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0398347-3CB5-1914-0DDB-E5B8D5F83A02}"/>
                  </a:ext>
                </a:extLst>
              </p:cNvPr>
              <p:cNvSpPr txBox="1"/>
              <p:nvPr/>
            </p:nvSpPr>
            <p:spPr>
              <a:xfrm>
                <a:off x="1877331" y="4122702"/>
                <a:ext cx="213096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𝐴𝐼𝐶</m:t>
                      </m:r>
                      <m:r>
                        <a:rPr lang="it-IT" sz="2000" b="0" i="1" smtClean="0">
                          <a:latin typeface="Cambria Math" panose="02040503050406030204" pitchFamily="18" charset="0"/>
                        </a:rPr>
                        <m:t>=2</m:t>
                      </m:r>
                      <m:r>
                        <a:rPr lang="it-IT" sz="2000" b="0" i="1" smtClean="0">
                          <a:latin typeface="Cambria Math" panose="02040503050406030204" pitchFamily="18" charset="0"/>
                        </a:rPr>
                        <m:t>𝑁</m:t>
                      </m:r>
                      <m:r>
                        <a:rPr lang="it-IT" sz="2000" b="0" i="1" smtClean="0">
                          <a:latin typeface="Cambria Math" panose="02040503050406030204" pitchFamily="18" charset="0"/>
                        </a:rPr>
                        <m:t>−2</m:t>
                      </m:r>
                      <m:func>
                        <m:funcPr>
                          <m:ctrlPr>
                            <a:rPr lang="it-IT" sz="2000" i="1" smtClean="0">
                              <a:latin typeface="Cambria Math" panose="02040503050406030204" pitchFamily="18" charset="0"/>
                            </a:rPr>
                          </m:ctrlPr>
                        </m:funcPr>
                        <m:fName>
                          <m:r>
                            <m:rPr>
                              <m:sty m:val="p"/>
                            </m:rPr>
                            <a:rPr lang="it-IT" sz="2000" b="0" i="0" smtClean="0">
                              <a:latin typeface="Cambria Math" panose="02040503050406030204" pitchFamily="18" charset="0"/>
                            </a:rPr>
                            <m:t>ln</m:t>
                          </m:r>
                        </m:fName>
                        <m:e>
                          <m:r>
                            <a:rPr lang="it-IT" sz="2000" b="0" i="1" smtClean="0">
                              <a:latin typeface="Cambria Math" panose="02040503050406030204" pitchFamily="18" charset="0"/>
                              <a:ea typeface="Cambria Math" panose="02040503050406030204" pitchFamily="18" charset="0"/>
                            </a:rPr>
                            <m:t>ℒ</m:t>
                          </m:r>
                        </m:e>
                      </m:func>
                    </m:oMath>
                  </m:oMathPara>
                </a14:m>
                <a:endParaRPr lang="it-IT" sz="2000" dirty="0"/>
              </a:p>
            </p:txBody>
          </p:sp>
        </mc:Choice>
        <mc:Fallback xmlns="">
          <p:sp>
            <p:nvSpPr>
              <p:cNvPr id="3" name="TextBox 2">
                <a:extLst>
                  <a:ext uri="{FF2B5EF4-FFF2-40B4-BE49-F238E27FC236}">
                    <a16:creationId xmlns:a16="http://schemas.microsoft.com/office/drawing/2014/main" id="{10398347-3CB5-1914-0DDB-E5B8D5F83A02}"/>
                  </a:ext>
                </a:extLst>
              </p:cNvPr>
              <p:cNvSpPr txBox="1">
                <a:spLocks noRot="1" noChangeAspect="1" noMove="1" noResize="1" noEditPoints="1" noAdjustHandles="1" noChangeArrowheads="1" noChangeShapeType="1" noTextEdit="1"/>
              </p:cNvSpPr>
              <p:nvPr/>
            </p:nvSpPr>
            <p:spPr>
              <a:xfrm>
                <a:off x="1877331" y="4122702"/>
                <a:ext cx="2130968" cy="307777"/>
              </a:xfrm>
              <a:prstGeom prst="rect">
                <a:avLst/>
              </a:prstGeom>
              <a:blipFill>
                <a:blip r:embed="rId6"/>
                <a:stretch>
                  <a:fillRect l="-857" b="-5882"/>
                </a:stretch>
              </a:blipFill>
            </p:spPr>
            <p:txBody>
              <a:bodyPr/>
              <a:lstStyle/>
              <a:p>
                <a:r>
                  <a:rPr lang="it-IT">
                    <a:noFill/>
                  </a:rPr>
                  <a:t> </a:t>
                </a:r>
              </a:p>
            </p:txBody>
          </p:sp>
        </mc:Fallback>
      </mc:AlternateContent>
      <p:sp>
        <p:nvSpPr>
          <p:cNvPr id="4" name="CasellaDiTesto 7">
            <a:extLst>
              <a:ext uri="{FF2B5EF4-FFF2-40B4-BE49-F238E27FC236}">
                <a16:creationId xmlns:a16="http://schemas.microsoft.com/office/drawing/2014/main" id="{B9C14AB4-33ED-1B3E-8A08-1BD6B5729B0A}"/>
              </a:ext>
            </a:extLst>
          </p:cNvPr>
          <p:cNvSpPr txBox="1"/>
          <p:nvPr/>
        </p:nvSpPr>
        <p:spPr>
          <a:xfrm>
            <a:off x="6029325" y="1233530"/>
            <a:ext cx="5489796" cy="954107"/>
          </a:xfrm>
          <a:prstGeom prst="rect">
            <a:avLst/>
          </a:prstGeom>
          <a:noFill/>
        </p:spPr>
        <p:txBody>
          <a:bodyPr wrap="square" rtlCol="0">
            <a:spAutoFit/>
          </a:bodyPr>
          <a:lstStyle/>
          <a:p>
            <a:r>
              <a:rPr lang="en-US" sz="14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order.val &lt;- c(p, 0, q)</a:t>
            </a:r>
          </a:p>
          <a:p>
            <a:r>
              <a:rPr lang="en-US" sz="1400" dirty="0">
                <a:solidFill>
                  <a:schemeClr val="tx1">
                    <a:lumMod val="85000"/>
                    <a:lumOff val="15000"/>
                  </a:schemeClr>
                </a:solidFill>
                <a:latin typeface="Consolas" panose="020B0609020204030204" pitchFamily="49" charset="0"/>
                <a:ea typeface="CMU Serif" panose="02000603000000000000" pitchFamily="2" charset="0"/>
                <a:cs typeface="CMU Serif" panose="02000603000000000000" pitchFamily="2" charset="0"/>
              </a:rPr>
              <a:t>seasonal.val &lt;- list(order = c(P, 0, Q), period = 12)</a:t>
            </a:r>
          </a:p>
          <a:p>
            <a:r>
              <a:rPr lang="en-US" sz="1400" dirty="0">
                <a:solidFill>
                  <a:schemeClr val="tx1">
                    <a:lumMod val="85000"/>
                    <a:lumOff val="15000"/>
                  </a:schemeClr>
                </a:solidFill>
                <a:latin typeface="Consolas" panose="020B0609020204030204" pitchFamily="49" charset="0"/>
                <a:ea typeface="CMU Serif" panose="02000603000000000000" pitchFamily="2" charset="0"/>
                <a:cs typeface="CMU Serif" panose="02000603000000000000" pitchFamily="2" charset="0"/>
              </a:rPr>
              <a:t>fit &lt;- Arima</a:t>
            </a:r>
            <a:r>
              <a:rPr lang="en-US" sz="14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(ts, order.val, seasonal.val)</a:t>
            </a:r>
          </a:p>
          <a:p>
            <a:r>
              <a:rPr lang="en-US" sz="14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aic &lt;- AIC(fit)</a:t>
            </a:r>
          </a:p>
        </p:txBody>
      </p:sp>
      <mc:AlternateContent xmlns:mc="http://schemas.openxmlformats.org/markup-compatibility/2006" xmlns:a14="http://schemas.microsoft.com/office/drawing/2010/main">
        <mc:Choice Requires="a14">
          <p:sp>
            <p:nvSpPr>
              <p:cNvPr id="5" name="CasellaDiTesto 7">
                <a:extLst>
                  <a:ext uri="{FF2B5EF4-FFF2-40B4-BE49-F238E27FC236}">
                    <a16:creationId xmlns:a16="http://schemas.microsoft.com/office/drawing/2014/main" id="{836BE880-002C-64D0-36E3-543737F2FEEE}"/>
                  </a:ext>
                </a:extLst>
              </p:cNvPr>
              <p:cNvSpPr txBox="1"/>
              <p:nvPr/>
            </p:nvSpPr>
            <p:spPr>
              <a:xfrm>
                <a:off x="853854" y="4771472"/>
                <a:ext cx="4363757" cy="1015663"/>
              </a:xfrm>
              <a:prstGeom prst="rect">
                <a:avLst/>
              </a:prstGeom>
              <a:noFill/>
            </p:spPr>
            <p:txBody>
              <a:bodyPr wrap="square" rtlCol="0">
                <a:spAutoFit/>
              </a:bodyPr>
              <a:lstStyle/>
              <a:p>
                <a:pPr algn="ctr"/>
                <a:r>
                  <a:rPr lang="en-US" sz="2000" b="1" dirty="0">
                    <a:solidFill>
                      <a:schemeClr val="tx1">
                        <a:lumMod val="95000"/>
                        <a:lumOff val="5000"/>
                      </a:schemeClr>
                    </a:solidFill>
                    <a:latin typeface="CMU Serif" panose="02000603000000000000"/>
                  </a:rPr>
                  <a:t>This analysis suggests an </a:t>
                </a:r>
                <a14:m>
                  <m:oMath xmlns:m="http://schemas.openxmlformats.org/officeDocument/2006/math">
                    <m:r>
                      <a:rPr lang="it-IT" b="1" i="1" smtClean="0">
                        <a:solidFill>
                          <a:srgbClr val="0C442F"/>
                        </a:solidFill>
                        <a:latin typeface="Cambria Math" panose="02040503050406030204" pitchFamily="18" charset="0"/>
                      </a:rPr>
                      <m:t>𝑨𝑹𝑰𝑴𝑨</m:t>
                    </m:r>
                    <m:d>
                      <m:dPr>
                        <m:ctrlPr>
                          <a:rPr lang="it-IT" b="1" i="1" smtClean="0">
                            <a:solidFill>
                              <a:srgbClr val="0C442F"/>
                            </a:solidFill>
                            <a:latin typeface="Cambria Math" panose="02040503050406030204" pitchFamily="18" charset="0"/>
                          </a:rPr>
                        </m:ctrlPr>
                      </m:dPr>
                      <m:e>
                        <m:r>
                          <a:rPr lang="it-IT" b="1" i="1" smtClean="0">
                            <a:solidFill>
                              <a:srgbClr val="0C442F"/>
                            </a:solidFill>
                            <a:latin typeface="Cambria Math" panose="02040503050406030204" pitchFamily="18" charset="0"/>
                          </a:rPr>
                          <m:t>𝟏</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𝟎</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𝟏</m:t>
                        </m:r>
                      </m:e>
                    </m:d>
                    <m:sSub>
                      <m:sSubPr>
                        <m:ctrlPr>
                          <a:rPr lang="it-IT" b="1" i="1" smtClean="0">
                            <a:solidFill>
                              <a:srgbClr val="0C442F"/>
                            </a:solidFill>
                            <a:latin typeface="Cambria Math" panose="02040503050406030204" pitchFamily="18" charset="0"/>
                          </a:rPr>
                        </m:ctrlPr>
                      </m:sSubPr>
                      <m:e>
                        <m:d>
                          <m:dPr>
                            <m:ctrlPr>
                              <a:rPr lang="it-IT" b="1" i="1" smtClean="0">
                                <a:solidFill>
                                  <a:srgbClr val="0C442F"/>
                                </a:solidFill>
                                <a:latin typeface="Cambria Math" panose="02040503050406030204" pitchFamily="18" charset="0"/>
                              </a:rPr>
                            </m:ctrlPr>
                          </m:dPr>
                          <m:e>
                            <m:r>
                              <a:rPr lang="it-IT" b="1" i="1" smtClean="0">
                                <a:solidFill>
                                  <a:srgbClr val="0C442F"/>
                                </a:solidFill>
                                <a:latin typeface="Cambria Math" panose="02040503050406030204" pitchFamily="18" charset="0"/>
                              </a:rPr>
                              <m:t>𝟎</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𝟏</m:t>
                            </m:r>
                            <m:r>
                              <a:rPr lang="it-IT" b="1" i="1" smtClean="0">
                                <a:solidFill>
                                  <a:srgbClr val="0C442F"/>
                                </a:solidFill>
                                <a:latin typeface="Cambria Math" panose="02040503050406030204" pitchFamily="18" charset="0"/>
                              </a:rPr>
                              <m:t>,</m:t>
                            </m:r>
                            <m:r>
                              <a:rPr lang="it-IT" b="1" i="1" smtClean="0">
                                <a:solidFill>
                                  <a:srgbClr val="0C442F"/>
                                </a:solidFill>
                                <a:latin typeface="Cambria Math" panose="02040503050406030204" pitchFamily="18" charset="0"/>
                              </a:rPr>
                              <m:t>𝟏</m:t>
                            </m:r>
                          </m:e>
                        </m:d>
                      </m:e>
                      <m:sub>
                        <m:r>
                          <a:rPr lang="it-IT" b="1" i="1" smtClean="0">
                            <a:solidFill>
                              <a:srgbClr val="0C442F"/>
                            </a:solidFill>
                            <a:latin typeface="Cambria Math" panose="02040503050406030204" pitchFamily="18" charset="0"/>
                          </a:rPr>
                          <m:t>𝟏𝟐</m:t>
                        </m:r>
                      </m:sub>
                    </m:sSub>
                  </m:oMath>
                </a14:m>
                <a:r>
                  <a:rPr lang="en-US" sz="2000" b="1" dirty="0">
                    <a:solidFill>
                      <a:schemeClr val="tx1">
                        <a:lumMod val="95000"/>
                        <a:lumOff val="5000"/>
                      </a:schemeClr>
                    </a:solidFill>
                    <a:latin typeface="CMU Serif" panose="02000603000000000000"/>
                  </a:rPr>
                  <a:t>  model with AIC of </a:t>
                </a:r>
                <a14:m>
                  <m:oMath xmlns:m="http://schemas.openxmlformats.org/officeDocument/2006/math">
                    <m:r>
                      <a:rPr lang="en-US" b="1" i="1" dirty="0" smtClean="0">
                        <a:solidFill>
                          <a:schemeClr val="tx1">
                            <a:lumMod val="95000"/>
                            <a:lumOff val="5000"/>
                          </a:schemeClr>
                        </a:solidFill>
                        <a:latin typeface="Cambria Math" panose="02040503050406030204" pitchFamily="18" charset="0"/>
                      </a:rPr>
                      <m:t>𝟏𝟏𝟔𝟗</m:t>
                    </m:r>
                    <m:r>
                      <a:rPr lang="en-US" b="1" i="1" dirty="0" smtClean="0">
                        <a:solidFill>
                          <a:schemeClr val="tx1">
                            <a:lumMod val="95000"/>
                            <a:lumOff val="5000"/>
                          </a:schemeClr>
                        </a:solidFill>
                        <a:latin typeface="Cambria Math" panose="02040503050406030204" pitchFamily="18" charset="0"/>
                      </a:rPr>
                      <m:t>.</m:t>
                    </m:r>
                    <m:r>
                      <a:rPr lang="en-US" b="1" i="1" dirty="0" smtClean="0">
                        <a:solidFill>
                          <a:schemeClr val="tx1">
                            <a:lumMod val="95000"/>
                            <a:lumOff val="5000"/>
                          </a:schemeClr>
                        </a:solidFill>
                        <a:latin typeface="Cambria Math" panose="02040503050406030204" pitchFamily="18" charset="0"/>
                      </a:rPr>
                      <m:t>𝟓𝟔𝟖</m:t>
                    </m:r>
                  </m:oMath>
                </a14:m>
                <a:r>
                  <a:rPr lang="en-US" b="1" dirty="0">
                    <a:solidFill>
                      <a:schemeClr val="tx1">
                        <a:lumMod val="95000"/>
                        <a:lumOff val="5000"/>
                      </a:schemeClr>
                    </a:solidFill>
                    <a:latin typeface="CMU Serif" panose="02000603000000000000"/>
                  </a:rPr>
                  <a:t> </a:t>
                </a:r>
                <a:endParaRPr lang="it-IT" b="1" dirty="0">
                  <a:solidFill>
                    <a:schemeClr val="tx1">
                      <a:lumMod val="85000"/>
                      <a:lumOff val="15000"/>
                    </a:schemeClr>
                  </a:solidFill>
                  <a:latin typeface="CMU Serif" panose="02000603000000000000"/>
                </a:endParaRPr>
              </a:p>
            </p:txBody>
          </p:sp>
        </mc:Choice>
        <mc:Fallback xmlns="">
          <p:sp>
            <p:nvSpPr>
              <p:cNvPr id="5" name="CasellaDiTesto 7">
                <a:extLst>
                  <a:ext uri="{FF2B5EF4-FFF2-40B4-BE49-F238E27FC236}">
                    <a16:creationId xmlns:a16="http://schemas.microsoft.com/office/drawing/2014/main" id="{836BE880-002C-64D0-36E3-543737F2FEEE}"/>
                  </a:ext>
                </a:extLst>
              </p:cNvPr>
              <p:cNvSpPr txBox="1">
                <a:spLocks noRot="1" noChangeAspect="1" noMove="1" noResize="1" noEditPoints="1" noAdjustHandles="1" noChangeArrowheads="1" noChangeShapeType="1" noTextEdit="1"/>
              </p:cNvSpPr>
              <p:nvPr/>
            </p:nvSpPr>
            <p:spPr>
              <a:xfrm>
                <a:off x="853854" y="4771472"/>
                <a:ext cx="4363757" cy="1015663"/>
              </a:xfrm>
              <a:prstGeom prst="rect">
                <a:avLst/>
              </a:prstGeom>
              <a:blipFill>
                <a:blip r:embed="rId7"/>
                <a:stretch>
                  <a:fillRect t="-3614" b="-1024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7">
                <a:extLst>
                  <a:ext uri="{FF2B5EF4-FFF2-40B4-BE49-F238E27FC236}">
                    <a16:creationId xmlns:a16="http://schemas.microsoft.com/office/drawing/2014/main" id="{E8CBEA2B-A55D-9A8F-6123-1D06CC83BD9B}"/>
                  </a:ext>
                </a:extLst>
              </p:cNvPr>
              <p:cNvSpPr txBox="1"/>
              <p:nvPr/>
            </p:nvSpPr>
            <p:spPr>
              <a:xfrm>
                <a:off x="6096000" y="4402509"/>
                <a:ext cx="5180845" cy="1569660"/>
              </a:xfrm>
              <a:prstGeom prst="rect">
                <a:avLst/>
              </a:prstGeom>
              <a:noFill/>
            </p:spPr>
            <p:txBody>
              <a:bodyPr wrap="square" rtlCol="0">
                <a:spAutoFit/>
              </a:bodyPr>
              <a:lstStyle/>
              <a:p>
                <a:r>
                  <a:rPr lang="it-IT" sz="1600" b="1" dirty="0">
                    <a:solidFill>
                      <a:schemeClr val="tx1">
                        <a:lumMod val="85000"/>
                        <a:lumOff val="15000"/>
                      </a:schemeClr>
                    </a:solidFill>
                    <a:latin typeface="CMU Serif" panose="02000603000000000000"/>
                  </a:rPr>
                  <a:t>While the </a:t>
                </a:r>
                <a:r>
                  <a:rPr lang="en-US" sz="16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forecast</a:t>
                </a:r>
                <a:r>
                  <a:rPr lang="it-IT" sz="1600" b="1" dirty="0">
                    <a:solidFill>
                      <a:schemeClr val="tx1">
                        <a:lumMod val="85000"/>
                        <a:lumOff val="15000"/>
                      </a:schemeClr>
                    </a:solidFill>
                    <a:latin typeface="CMU Serif" panose="02000603000000000000"/>
                  </a:rPr>
                  <a:t> package in R offers </a:t>
                </a:r>
                <a:r>
                  <a:rPr lang="en-US" sz="16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auto.arima</a:t>
                </a:r>
                <a:r>
                  <a:rPr lang="it-IT" sz="1600" b="1" dirty="0">
                    <a:solidFill>
                      <a:schemeClr val="tx1">
                        <a:lumMod val="85000"/>
                        <a:lumOff val="15000"/>
                      </a:schemeClr>
                    </a:solidFill>
                    <a:latin typeface="CMU Serif" panose="02000603000000000000"/>
                  </a:rPr>
                  <a:t> </a:t>
                </a:r>
                <a:r>
                  <a:rPr lang="en-US" sz="1600" b="1" dirty="0">
                    <a:solidFill>
                      <a:schemeClr val="tx1">
                        <a:lumMod val="85000"/>
                        <a:lumOff val="15000"/>
                      </a:schemeClr>
                    </a:solidFill>
                    <a:latin typeface="CMU Serif" panose="02000603000000000000"/>
                  </a:rPr>
                  <a:t>, it has limitations: it doesn't allow applying the estimated model to new data and can sometimes yield suboptimal results. For instance, </a:t>
                </a:r>
                <a:r>
                  <a:rPr lang="en-US" sz="1600" dirty="0">
                    <a:solidFill>
                      <a:schemeClr val="tx1">
                        <a:lumMod val="95000"/>
                        <a:lumOff val="5000"/>
                      </a:schemeClr>
                    </a:solidFill>
                    <a:latin typeface="Consolas" panose="020B0609020204030204" pitchFamily="49" charset="0"/>
                    <a:ea typeface="CMU Serif" panose="02000603000000000000" pitchFamily="2" charset="0"/>
                    <a:cs typeface="CMU Serif" panose="02000603000000000000" pitchFamily="2" charset="0"/>
                  </a:rPr>
                  <a:t>auto.arima</a:t>
                </a:r>
                <a:r>
                  <a:rPr lang="it-IT" sz="1600" b="1" dirty="0">
                    <a:solidFill>
                      <a:schemeClr val="tx1">
                        <a:lumMod val="85000"/>
                        <a:lumOff val="15000"/>
                      </a:schemeClr>
                    </a:solidFill>
                    <a:latin typeface="CMU Serif" panose="02000603000000000000"/>
                  </a:rPr>
                  <a:t> suggests </a:t>
                </a:r>
                <a14:m>
                  <m:oMath xmlns:m="http://schemas.openxmlformats.org/officeDocument/2006/math">
                    <m:r>
                      <a:rPr lang="it-IT" sz="1400" b="1" i="1" smtClean="0">
                        <a:solidFill>
                          <a:schemeClr val="tx1">
                            <a:lumMod val="95000"/>
                            <a:lumOff val="5000"/>
                          </a:schemeClr>
                        </a:solidFill>
                        <a:latin typeface="Cambria Math" panose="02040503050406030204" pitchFamily="18" charset="0"/>
                      </a:rPr>
                      <m:t>𝑨𝑹𝑰𝑴𝑨</m:t>
                    </m:r>
                    <m:d>
                      <m:dPr>
                        <m:ctrlPr>
                          <a:rPr lang="it-IT" sz="1400" b="1" i="1" smtClean="0">
                            <a:solidFill>
                              <a:schemeClr val="tx1">
                                <a:lumMod val="95000"/>
                                <a:lumOff val="5000"/>
                              </a:schemeClr>
                            </a:solidFill>
                            <a:latin typeface="Cambria Math" panose="02040503050406030204" pitchFamily="18" charset="0"/>
                          </a:rPr>
                        </m:ctrlPr>
                      </m:dPr>
                      <m:e>
                        <m:r>
                          <a:rPr lang="it-IT" sz="1400" b="1" i="1" smtClean="0">
                            <a:solidFill>
                              <a:schemeClr val="tx1">
                                <a:lumMod val="95000"/>
                                <a:lumOff val="5000"/>
                              </a:schemeClr>
                            </a:solidFill>
                            <a:latin typeface="Cambria Math" panose="02040503050406030204" pitchFamily="18" charset="0"/>
                          </a:rPr>
                          <m:t>𝟎</m:t>
                        </m:r>
                        <m:r>
                          <a:rPr lang="it-IT" sz="1400" b="1" i="1" smtClean="0">
                            <a:solidFill>
                              <a:schemeClr val="tx1">
                                <a:lumMod val="95000"/>
                                <a:lumOff val="5000"/>
                              </a:schemeClr>
                            </a:solidFill>
                            <a:latin typeface="Cambria Math" panose="02040503050406030204" pitchFamily="18" charset="0"/>
                          </a:rPr>
                          <m:t>,</m:t>
                        </m:r>
                        <m:r>
                          <a:rPr lang="it-IT" sz="1400" b="1" i="1" smtClean="0">
                            <a:solidFill>
                              <a:schemeClr val="tx1">
                                <a:lumMod val="95000"/>
                                <a:lumOff val="5000"/>
                              </a:schemeClr>
                            </a:solidFill>
                            <a:latin typeface="Cambria Math" panose="02040503050406030204" pitchFamily="18" charset="0"/>
                          </a:rPr>
                          <m:t>𝟎</m:t>
                        </m:r>
                        <m:r>
                          <a:rPr lang="it-IT" sz="1400" b="1" i="1" smtClean="0">
                            <a:solidFill>
                              <a:schemeClr val="tx1">
                                <a:lumMod val="95000"/>
                                <a:lumOff val="5000"/>
                              </a:schemeClr>
                            </a:solidFill>
                            <a:latin typeface="Cambria Math" panose="02040503050406030204" pitchFamily="18" charset="0"/>
                          </a:rPr>
                          <m:t>,</m:t>
                        </m:r>
                        <m:r>
                          <a:rPr lang="it-IT" sz="1400" b="1" i="1" smtClean="0">
                            <a:solidFill>
                              <a:schemeClr val="tx1">
                                <a:lumMod val="95000"/>
                                <a:lumOff val="5000"/>
                              </a:schemeClr>
                            </a:solidFill>
                            <a:latin typeface="Cambria Math" panose="02040503050406030204" pitchFamily="18" charset="0"/>
                          </a:rPr>
                          <m:t>𝟑</m:t>
                        </m:r>
                      </m:e>
                    </m:d>
                    <m:sSub>
                      <m:sSubPr>
                        <m:ctrlPr>
                          <a:rPr lang="it-IT" sz="1400" b="1" i="1" smtClean="0">
                            <a:solidFill>
                              <a:schemeClr val="tx1">
                                <a:lumMod val="95000"/>
                                <a:lumOff val="5000"/>
                              </a:schemeClr>
                            </a:solidFill>
                            <a:latin typeface="Cambria Math" panose="02040503050406030204" pitchFamily="18" charset="0"/>
                          </a:rPr>
                        </m:ctrlPr>
                      </m:sSubPr>
                      <m:e>
                        <m:d>
                          <m:dPr>
                            <m:ctrlPr>
                              <a:rPr lang="it-IT" sz="1400" b="1" i="1" smtClean="0">
                                <a:solidFill>
                                  <a:schemeClr val="tx1">
                                    <a:lumMod val="95000"/>
                                    <a:lumOff val="5000"/>
                                  </a:schemeClr>
                                </a:solidFill>
                                <a:latin typeface="Cambria Math" panose="02040503050406030204" pitchFamily="18" charset="0"/>
                              </a:rPr>
                            </m:ctrlPr>
                          </m:dPr>
                          <m:e>
                            <m:r>
                              <a:rPr lang="it-IT" sz="1400" b="1" i="1" smtClean="0">
                                <a:solidFill>
                                  <a:schemeClr val="tx1">
                                    <a:lumMod val="95000"/>
                                    <a:lumOff val="5000"/>
                                  </a:schemeClr>
                                </a:solidFill>
                                <a:latin typeface="Cambria Math" panose="02040503050406030204" pitchFamily="18" charset="0"/>
                              </a:rPr>
                              <m:t>𝟐</m:t>
                            </m:r>
                            <m:r>
                              <a:rPr lang="it-IT" sz="1400" b="1" i="1" smtClean="0">
                                <a:solidFill>
                                  <a:schemeClr val="tx1">
                                    <a:lumMod val="95000"/>
                                    <a:lumOff val="5000"/>
                                  </a:schemeClr>
                                </a:solidFill>
                                <a:latin typeface="Cambria Math" panose="02040503050406030204" pitchFamily="18" charset="0"/>
                              </a:rPr>
                              <m:t>,</m:t>
                            </m:r>
                            <m:r>
                              <a:rPr lang="it-IT" sz="1400" b="1" i="1" smtClean="0">
                                <a:solidFill>
                                  <a:schemeClr val="tx1">
                                    <a:lumMod val="95000"/>
                                    <a:lumOff val="5000"/>
                                  </a:schemeClr>
                                </a:solidFill>
                                <a:latin typeface="Cambria Math" panose="02040503050406030204" pitchFamily="18" charset="0"/>
                              </a:rPr>
                              <m:t>𝟏</m:t>
                            </m:r>
                            <m:r>
                              <a:rPr lang="it-IT" sz="1400" b="1" i="1" smtClean="0">
                                <a:solidFill>
                                  <a:schemeClr val="tx1">
                                    <a:lumMod val="95000"/>
                                    <a:lumOff val="5000"/>
                                  </a:schemeClr>
                                </a:solidFill>
                                <a:latin typeface="Cambria Math" panose="02040503050406030204" pitchFamily="18" charset="0"/>
                              </a:rPr>
                              <m:t>,</m:t>
                            </m:r>
                            <m:r>
                              <a:rPr lang="it-IT" sz="1400" b="1" i="1" smtClean="0">
                                <a:solidFill>
                                  <a:schemeClr val="tx1">
                                    <a:lumMod val="95000"/>
                                    <a:lumOff val="5000"/>
                                  </a:schemeClr>
                                </a:solidFill>
                                <a:latin typeface="Cambria Math" panose="02040503050406030204" pitchFamily="18" charset="0"/>
                              </a:rPr>
                              <m:t>𝟎</m:t>
                            </m:r>
                          </m:e>
                        </m:d>
                      </m:e>
                      <m:sub>
                        <m:r>
                          <a:rPr lang="it-IT" sz="1400" b="1" i="1" smtClean="0">
                            <a:solidFill>
                              <a:schemeClr val="tx1">
                                <a:lumMod val="95000"/>
                                <a:lumOff val="5000"/>
                              </a:schemeClr>
                            </a:solidFill>
                            <a:latin typeface="Cambria Math" panose="02040503050406030204" pitchFamily="18" charset="0"/>
                          </a:rPr>
                          <m:t>𝟏𝟐</m:t>
                        </m:r>
                      </m:sub>
                    </m:sSub>
                  </m:oMath>
                </a14:m>
                <a:r>
                  <a:rPr lang="it-IT" sz="1600" b="1" dirty="0">
                    <a:solidFill>
                      <a:schemeClr val="tx1">
                        <a:lumMod val="85000"/>
                        <a:lumOff val="15000"/>
                      </a:schemeClr>
                    </a:solidFill>
                    <a:latin typeface="CMU Serif" panose="02000603000000000000"/>
                  </a:rPr>
                  <a:t> </a:t>
                </a:r>
                <a:r>
                  <a:rPr lang="en-US" sz="1600" b="1" dirty="0">
                    <a:solidFill>
                      <a:schemeClr val="tx1">
                        <a:lumMod val="85000"/>
                        <a:lumOff val="15000"/>
                      </a:schemeClr>
                    </a:solidFill>
                    <a:latin typeface="CMU Serif" panose="02000603000000000000"/>
                  </a:rPr>
                  <a:t>model, but its AIC of </a:t>
                </a:r>
                <a14:m>
                  <m:oMath xmlns:m="http://schemas.openxmlformats.org/officeDocument/2006/math">
                    <m:r>
                      <a:rPr lang="en-US" sz="1400" b="1" i="1" dirty="0" smtClean="0">
                        <a:solidFill>
                          <a:schemeClr val="tx1">
                            <a:lumMod val="85000"/>
                            <a:lumOff val="15000"/>
                          </a:schemeClr>
                        </a:solidFill>
                        <a:latin typeface="Cambria Math" panose="02040503050406030204" pitchFamily="18" charset="0"/>
                      </a:rPr>
                      <m:t>𝟏𝟐𝟑𝟐</m:t>
                    </m:r>
                    <m:r>
                      <a:rPr lang="en-US" sz="1400" b="1" i="1" dirty="0" smtClean="0">
                        <a:solidFill>
                          <a:schemeClr val="tx1">
                            <a:lumMod val="85000"/>
                            <a:lumOff val="15000"/>
                          </a:schemeClr>
                        </a:solidFill>
                        <a:latin typeface="Cambria Math" panose="02040503050406030204" pitchFamily="18" charset="0"/>
                      </a:rPr>
                      <m:t>.</m:t>
                    </m:r>
                    <m:r>
                      <a:rPr lang="en-US" sz="1400" b="1" i="1" dirty="0" smtClean="0">
                        <a:solidFill>
                          <a:schemeClr val="tx1">
                            <a:lumMod val="85000"/>
                            <a:lumOff val="15000"/>
                          </a:schemeClr>
                        </a:solidFill>
                        <a:latin typeface="Cambria Math" panose="02040503050406030204" pitchFamily="18" charset="0"/>
                      </a:rPr>
                      <m:t>𝟗𝟕</m:t>
                    </m:r>
                  </m:oMath>
                </a14:m>
                <a:r>
                  <a:rPr lang="en-US" sz="1600" b="1" dirty="0">
                    <a:solidFill>
                      <a:schemeClr val="tx1">
                        <a:lumMod val="85000"/>
                        <a:lumOff val="15000"/>
                      </a:schemeClr>
                    </a:solidFill>
                    <a:latin typeface="CMU Serif" panose="02000603000000000000"/>
                  </a:rPr>
                  <a:t> is higher than our best-performing model</a:t>
                </a:r>
                <a:endParaRPr lang="it-IT" sz="1600" b="1" dirty="0">
                  <a:solidFill>
                    <a:schemeClr val="tx1">
                      <a:lumMod val="85000"/>
                      <a:lumOff val="15000"/>
                    </a:schemeClr>
                  </a:solidFill>
                  <a:latin typeface="CMU Serif" panose="02000603000000000000"/>
                </a:endParaRPr>
              </a:p>
            </p:txBody>
          </p:sp>
        </mc:Choice>
        <mc:Fallback xmlns="">
          <p:sp>
            <p:nvSpPr>
              <p:cNvPr id="10" name="CasellaDiTesto 7">
                <a:extLst>
                  <a:ext uri="{FF2B5EF4-FFF2-40B4-BE49-F238E27FC236}">
                    <a16:creationId xmlns:a16="http://schemas.microsoft.com/office/drawing/2014/main" id="{E8CBEA2B-A55D-9A8F-6123-1D06CC83BD9B}"/>
                  </a:ext>
                </a:extLst>
              </p:cNvPr>
              <p:cNvSpPr txBox="1">
                <a:spLocks noRot="1" noChangeAspect="1" noMove="1" noResize="1" noEditPoints="1" noAdjustHandles="1" noChangeArrowheads="1" noChangeShapeType="1" noTextEdit="1"/>
              </p:cNvSpPr>
              <p:nvPr/>
            </p:nvSpPr>
            <p:spPr>
              <a:xfrm>
                <a:off x="6096000" y="4402509"/>
                <a:ext cx="5180845" cy="1569660"/>
              </a:xfrm>
              <a:prstGeom prst="rect">
                <a:avLst/>
              </a:prstGeom>
              <a:blipFill>
                <a:blip r:embed="rId8"/>
                <a:stretch>
                  <a:fillRect l="-588" t="-1550" b="-3876"/>
                </a:stretch>
              </a:blipFill>
            </p:spPr>
            <p:txBody>
              <a:bodyPr/>
              <a:lstStyle/>
              <a:p>
                <a:r>
                  <a:rPr lang="it-IT">
                    <a:noFill/>
                  </a:rPr>
                  <a:t> </a:t>
                </a:r>
              </a:p>
            </p:txBody>
          </p:sp>
        </mc:Fallback>
      </mc:AlternateContent>
      <p:sp>
        <p:nvSpPr>
          <p:cNvPr id="28" name="TextBox 27">
            <a:extLst>
              <a:ext uri="{FF2B5EF4-FFF2-40B4-BE49-F238E27FC236}">
                <a16:creationId xmlns:a16="http://schemas.microsoft.com/office/drawing/2014/main" id="{2BC03697-7BAC-E8A7-0B62-4B8E3611A008}"/>
              </a:ext>
            </a:extLst>
          </p:cNvPr>
          <p:cNvSpPr txBox="1"/>
          <p:nvPr/>
        </p:nvSpPr>
        <p:spPr>
          <a:xfrm>
            <a:off x="6096000" y="2621284"/>
            <a:ext cx="4976691" cy="1384995"/>
          </a:xfrm>
          <a:prstGeom prst="rect">
            <a:avLst/>
          </a:prstGeom>
          <a:noFill/>
        </p:spPr>
        <p:txBody>
          <a:bodyPr wrap="square">
            <a:spAutoFit/>
          </a:bodyPr>
          <a:lstStyle/>
          <a:p>
            <a:r>
              <a:rPr lang="it-IT" sz="1400" b="0" i="0" dirty="0">
                <a:solidFill>
                  <a:schemeClr val="tx1">
                    <a:lumMod val="85000"/>
                    <a:lumOff val="15000"/>
                  </a:schemeClr>
                </a:solidFill>
                <a:effectLst/>
                <a:latin typeface="Consolas" panose="020B0609020204030204" pitchFamily="49" charset="0"/>
              </a:rPr>
              <a:t>Series: ts ARIMA(1,0,1)(0,1,1)[12] Coefficients: </a:t>
            </a:r>
          </a:p>
          <a:p>
            <a:r>
              <a:rPr lang="it-IT" sz="1400" b="0" i="0" dirty="0">
                <a:solidFill>
                  <a:schemeClr val="tx1">
                    <a:lumMod val="85000"/>
                    <a:lumOff val="15000"/>
                  </a:schemeClr>
                </a:solidFill>
                <a:effectLst/>
                <a:latin typeface="Consolas" panose="020B0609020204030204" pitchFamily="49" charset="0"/>
              </a:rPr>
              <a:t>  	  ar1 	  ma1 	  sma1 </a:t>
            </a:r>
          </a:p>
          <a:p>
            <a:r>
              <a:rPr lang="it-IT" sz="1400" b="0" i="0" dirty="0">
                <a:solidFill>
                  <a:schemeClr val="tx1">
                    <a:lumMod val="85000"/>
                    <a:lumOff val="15000"/>
                  </a:schemeClr>
                </a:solidFill>
                <a:effectLst/>
                <a:latin typeface="Consolas" panose="020B0609020204030204" pitchFamily="49" charset="0"/>
              </a:rPr>
              <a:t>	0.5882 -0.4103 -0.9453 </a:t>
            </a:r>
          </a:p>
          <a:p>
            <a:r>
              <a:rPr lang="it-IT" sz="1400" b="0" i="0" dirty="0">
                <a:solidFill>
                  <a:schemeClr val="tx1">
                    <a:lumMod val="85000"/>
                    <a:lumOff val="15000"/>
                  </a:schemeClr>
                </a:solidFill>
                <a:effectLst/>
                <a:latin typeface="Consolas" panose="020B0609020204030204" pitchFamily="49" charset="0"/>
              </a:rPr>
              <a:t>s.e. 	0.1646  0.1821  0.0473 </a:t>
            </a:r>
          </a:p>
          <a:p>
            <a:r>
              <a:rPr lang="it-IT" sz="1400" b="0" i="0" dirty="0">
                <a:solidFill>
                  <a:schemeClr val="tx1">
                    <a:lumMod val="85000"/>
                    <a:lumOff val="15000"/>
                  </a:schemeClr>
                </a:solidFill>
                <a:effectLst/>
                <a:latin typeface="Consolas" panose="020B0609020204030204" pitchFamily="49" charset="0"/>
              </a:rPr>
              <a:t>sigma^2 = 1.732: log likelihood = -580.78 </a:t>
            </a:r>
          </a:p>
          <a:p>
            <a:r>
              <a:rPr lang="it-IT" sz="1400" b="0" i="0" dirty="0">
                <a:solidFill>
                  <a:schemeClr val="tx1">
                    <a:lumMod val="85000"/>
                    <a:lumOff val="15000"/>
                  </a:schemeClr>
                </a:solidFill>
                <a:effectLst/>
                <a:latin typeface="Consolas" panose="020B0609020204030204" pitchFamily="49" charset="0"/>
              </a:rPr>
              <a:t>AIC=1169.57  AICc=1169.69  BIC=1184.84</a:t>
            </a:r>
            <a:endParaRPr lang="it-IT" sz="1400" dirty="0">
              <a:solidFill>
                <a:schemeClr val="tx1">
                  <a:lumMod val="85000"/>
                  <a:lumOff val="15000"/>
                </a:schemeClr>
              </a:solidFill>
            </a:endParaRPr>
          </a:p>
        </p:txBody>
      </p:sp>
    </p:spTree>
    <p:extLst>
      <p:ext uri="{BB962C8B-B14F-4D97-AF65-F5344CB8AC3E}">
        <p14:creationId xmlns:p14="http://schemas.microsoft.com/office/powerpoint/2010/main" val="1618515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ttangolo 3"/>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95" name="CasellaDiTesto 6"/>
          <p:cNvSpPr/>
          <p:nvPr/>
        </p:nvSpPr>
        <p:spPr>
          <a:xfrm>
            <a:off x="194760" y="73800"/>
            <a:ext cx="32796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zxx" sz="2400" b="1" u="none" strike="noStrike">
                <a:solidFill>
                  <a:schemeClr val="lt1">
                    <a:lumMod val="95000"/>
                  </a:schemeClr>
                </a:solidFill>
                <a:uFillTx/>
                <a:latin typeface="CMU Serif"/>
                <a:ea typeface="CMU Serif"/>
              </a:rPr>
              <a:t>Introduction</a:t>
            </a:r>
            <a:endParaRPr lang="zxx" sz="2400" b="0" u="none" strike="noStrike">
              <a:solidFill>
                <a:srgbClr val="000000"/>
              </a:solidFill>
              <a:uFillTx/>
              <a:latin typeface="Arial"/>
            </a:endParaRPr>
          </a:p>
        </p:txBody>
      </p:sp>
      <p:sp>
        <p:nvSpPr>
          <p:cNvPr id="112" name="CasellaDiTesto 7"/>
          <p:cNvSpPr/>
          <p:nvPr/>
        </p:nvSpPr>
        <p:spPr>
          <a:xfrm>
            <a:off x="6096000" y="793625"/>
            <a:ext cx="3985767"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r" defTabSz="914400">
              <a:lnSpc>
                <a:spcPct val="100000"/>
              </a:lnSpc>
            </a:pPr>
            <a:r>
              <a:rPr lang="it-IT" sz="2400" b="1" dirty="0">
                <a:solidFill>
                  <a:schemeClr val="dk1">
                    <a:lumMod val="85000"/>
                    <a:lumOff val="15000"/>
                  </a:schemeClr>
                </a:solidFill>
                <a:latin typeface="CMU Serif"/>
              </a:rPr>
              <a:t>Monthly weather data from four different stations</a:t>
            </a:r>
            <a:endParaRPr lang="it-IT" sz="2400" b="1" u="none" strike="noStrike" dirty="0">
              <a:solidFill>
                <a:schemeClr val="dk1">
                  <a:lumMod val="85000"/>
                  <a:lumOff val="15000"/>
                </a:schemeClr>
              </a:solidFill>
              <a:uFillTx/>
              <a:latin typeface="CMU Serif"/>
            </a:endParaRPr>
          </a:p>
        </p:txBody>
      </p:sp>
      <p:sp>
        <p:nvSpPr>
          <p:cNvPr id="113" name="Rettangolo 5"/>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4" name="Picture 10" descr="Uni-Padua-IT - iGEM 2023"/>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0"/>
            <a:ext cx="11058840" cy="609120"/>
          </a:xfrm>
          <a:prstGeom prst="rect">
            <a:avLst/>
          </a:prstGeom>
          <a:noFill/>
          <a:ln w="0">
            <a:noFill/>
          </a:ln>
        </p:spPr>
      </p:pic>
      <p:pic>
        <p:nvPicPr>
          <p:cNvPr id="2" name="Immagine 1">
            <a:extLst>
              <a:ext uri="{FF2B5EF4-FFF2-40B4-BE49-F238E27FC236}">
                <a16:creationId xmlns:a16="http://schemas.microsoft.com/office/drawing/2014/main" id="{DDD96E58-8D29-4019-8639-89FA09E94169}"/>
              </a:ext>
            </a:extLst>
          </p:cNvPr>
          <p:cNvPicPr>
            <a:picLocks noChangeAspect="1"/>
          </p:cNvPicPr>
          <p:nvPr/>
        </p:nvPicPr>
        <p:blipFill>
          <a:blip r:embed="rId3"/>
          <a:stretch>
            <a:fillRect/>
          </a:stretch>
        </p:blipFill>
        <p:spPr>
          <a:xfrm>
            <a:off x="962032" y="1676041"/>
            <a:ext cx="10468863" cy="4552841"/>
          </a:xfrm>
          <a:prstGeom prst="rect">
            <a:avLst/>
          </a:prstGeom>
        </p:spPr>
      </p:pic>
      <p:sp>
        <p:nvSpPr>
          <p:cNvPr id="3" name="CasellaDiTesto 2">
            <a:extLst>
              <a:ext uri="{FF2B5EF4-FFF2-40B4-BE49-F238E27FC236}">
                <a16:creationId xmlns:a16="http://schemas.microsoft.com/office/drawing/2014/main" id="{FB8D811C-089D-AC93-F1C0-E2E170D5C439}"/>
              </a:ext>
            </a:extLst>
          </p:cNvPr>
          <p:cNvSpPr txBox="1"/>
          <p:nvPr/>
        </p:nvSpPr>
        <p:spPr>
          <a:xfrm>
            <a:off x="8588012" y="1517905"/>
            <a:ext cx="1644903" cy="369332"/>
          </a:xfrm>
          <a:prstGeom prst="rect">
            <a:avLst/>
          </a:prstGeom>
          <a:noFill/>
        </p:spPr>
        <p:txBody>
          <a:bodyPr wrap="square" rtlCol="0">
            <a:spAutoFit/>
          </a:bodyPr>
          <a:lstStyle/>
          <a:p>
            <a:pPr algn="ctr"/>
            <a:r>
              <a:rPr lang="it-IT" sz="1800" b="1" dirty="0">
                <a:solidFill>
                  <a:schemeClr val="dk1">
                    <a:lumMod val="85000"/>
                    <a:lumOff val="15000"/>
                  </a:schemeClr>
                </a:solidFill>
                <a:latin typeface="CMU Serif"/>
              </a:rPr>
              <a:t>1994 - 2023</a:t>
            </a:r>
            <a:endParaRPr lang="zxx" sz="1800" b="1" u="none" strike="noStrike" dirty="0">
              <a:solidFill>
                <a:srgbClr val="000000"/>
              </a:solidFill>
              <a:uFillTx/>
              <a:latin typeface="Arial"/>
            </a:endParaRPr>
          </a:p>
        </p:txBody>
      </p:sp>
      <p:grpSp>
        <p:nvGrpSpPr>
          <p:cNvPr id="4" name="Group 3">
            <a:extLst>
              <a:ext uri="{FF2B5EF4-FFF2-40B4-BE49-F238E27FC236}">
                <a16:creationId xmlns:a16="http://schemas.microsoft.com/office/drawing/2014/main" id="{B2C64A9A-02CF-83D1-59F0-A9A94DDA5DB9}"/>
              </a:ext>
            </a:extLst>
          </p:cNvPr>
          <p:cNvGrpSpPr/>
          <p:nvPr/>
        </p:nvGrpSpPr>
        <p:grpSpPr>
          <a:xfrm>
            <a:off x="10081767" y="869241"/>
            <a:ext cx="949139" cy="948321"/>
            <a:chOff x="444985" y="3669486"/>
            <a:chExt cx="1398414" cy="1397208"/>
          </a:xfrm>
        </p:grpSpPr>
        <p:pic>
          <p:nvPicPr>
            <p:cNvPr id="5" name="Picture 4">
              <a:extLst>
                <a:ext uri="{FF2B5EF4-FFF2-40B4-BE49-F238E27FC236}">
                  <a16:creationId xmlns:a16="http://schemas.microsoft.com/office/drawing/2014/main" id="{494B6174-60A2-EA19-BB23-BC80EA44F4B2}"/>
                </a:ext>
              </a:extLst>
            </p:cNvPr>
            <p:cNvPicPr>
              <a:picLocks noChangeAspect="1"/>
            </p:cNvPicPr>
            <p:nvPr/>
          </p:nvPicPr>
          <p:blipFill>
            <a:blip r:embed="rId4"/>
            <a:stretch>
              <a:fillRect/>
            </a:stretch>
          </p:blipFill>
          <p:spPr>
            <a:xfrm>
              <a:off x="480123" y="3669486"/>
              <a:ext cx="1236654" cy="1397208"/>
            </a:xfrm>
            <a:prstGeom prst="rect">
              <a:avLst/>
            </a:prstGeom>
          </p:spPr>
        </p:pic>
        <p:sp>
          <p:nvSpPr>
            <p:cNvPr id="6" name="Rectangle 5">
              <a:extLst>
                <a:ext uri="{FF2B5EF4-FFF2-40B4-BE49-F238E27FC236}">
                  <a16:creationId xmlns:a16="http://schemas.microsoft.com/office/drawing/2014/main" id="{FD68606E-7D12-05F5-9265-497346EB422D}"/>
                </a:ext>
              </a:extLst>
            </p:cNvPr>
            <p:cNvSpPr/>
            <p:nvPr/>
          </p:nvSpPr>
          <p:spPr>
            <a:xfrm>
              <a:off x="480591" y="4579848"/>
              <a:ext cx="1236655" cy="486846"/>
            </a:xfrm>
            <a:prstGeom prst="rect">
              <a:avLst/>
            </a:prstGeom>
            <a:solidFill>
              <a:srgbClr val="3A72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13">
              <a:extLst>
                <a:ext uri="{FF2B5EF4-FFF2-40B4-BE49-F238E27FC236}">
                  <a16:creationId xmlns:a16="http://schemas.microsoft.com/office/drawing/2014/main" id="{C0EA2E59-E046-AE2C-B154-BEF9D33D732C}"/>
                </a:ext>
              </a:extLst>
            </p:cNvPr>
            <p:cNvSpPr txBox="1"/>
            <p:nvPr/>
          </p:nvSpPr>
          <p:spPr>
            <a:xfrm>
              <a:off x="444985" y="4475759"/>
              <a:ext cx="1398414" cy="589502"/>
            </a:xfrm>
            <a:prstGeom prst="rect">
              <a:avLst/>
            </a:prstGeom>
            <a:noFill/>
          </p:spPr>
          <p:txBody>
            <a:bodyPr wrap="square" rtlCol="0">
              <a:spAutoFit/>
            </a:bodyPr>
            <a:lstStyle/>
            <a:p>
              <a:pPr algn="ctr"/>
              <a:r>
                <a:rPr lang="en-US" sz="2000" i="0" dirty="0">
                  <a:solidFill>
                    <a:schemeClr val="bg1"/>
                  </a:solidFill>
                  <a:effectLst/>
                  <a:latin typeface="Times New Roman" panose="02020603050405020304" pitchFamily="18" charset="0"/>
                  <a:ea typeface="CMU Serif" panose="02000603000000000000" pitchFamily="2" charset="0"/>
                  <a:cs typeface="Times New Roman" panose="02020603050405020304" pitchFamily="18" charset="0"/>
                </a:rPr>
                <a:t>arpav</a:t>
              </a:r>
            </a:p>
          </p:txBody>
        </p:sp>
      </p:grpSp>
      <p:sp>
        <p:nvSpPr>
          <p:cNvPr id="8" name="CasellaDiTesto 16">
            <a:extLst>
              <a:ext uri="{FF2B5EF4-FFF2-40B4-BE49-F238E27FC236}">
                <a16:creationId xmlns:a16="http://schemas.microsoft.com/office/drawing/2014/main" id="{AC9F4C40-3FB5-3E4C-7B85-3DB280F3F97B}"/>
              </a:ext>
            </a:extLst>
          </p:cNvPr>
          <p:cNvSpPr txBox="1"/>
          <p:nvPr/>
        </p:nvSpPr>
        <p:spPr>
          <a:xfrm>
            <a:off x="5692322" y="6476150"/>
            <a:ext cx="6462698" cy="261610"/>
          </a:xfrm>
          <a:prstGeom prst="rect">
            <a:avLst/>
          </a:prstGeom>
          <a:noFill/>
        </p:spPr>
        <p:txBody>
          <a:bodyPr wrap="square" rtlCol="0">
            <a:spAutoFit/>
          </a:bodyPr>
          <a:lstStyle/>
          <a:p>
            <a:pPr algn="r"/>
            <a:r>
              <a:rPr lang="it-IT" sz="1100" dirty="0">
                <a:solidFill>
                  <a:schemeClr val="tx1">
                    <a:lumMod val="85000"/>
                    <a:lumOff val="15000"/>
                  </a:schemeClr>
                </a:solidFill>
                <a:latin typeface="CMU Serif" panose="02000603000000000000" pitchFamily="2" charset="0"/>
                <a:ea typeface="CMU Serif" panose="02000603000000000000" pitchFamily="2" charset="0"/>
                <a:cs typeface="CMU Serif" panose="02000603000000000000" pitchFamily="2" charset="0"/>
              </a:rPr>
              <a:t>https://www.arpa.veneto.it/dati-ambientali/open-data/clima/principali-variabili-meteorologiche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4E678-FC63-C082-D0C2-0859E8568E60}"/>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A3C0CE1C-8B7E-89BE-4B72-079709434526}"/>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D4E58270-23CB-5A5C-2EB6-66B5B38E10B6}"/>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7DE379B2-A41B-B703-1029-58B10E5FB1D5}"/>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1CC058C6-5430-98A2-45B5-A533EE579E26}"/>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AR and MA parameters</a:t>
            </a:r>
            <a:endParaRPr lang="it-IT" sz="2400" dirty="0">
              <a:solidFill>
                <a:schemeClr val="bg1">
                  <a:lumMod val="95000"/>
                </a:schemeClr>
              </a:solidFill>
            </a:endParaRPr>
          </a:p>
        </p:txBody>
      </p:sp>
      <p:pic>
        <p:nvPicPr>
          <p:cNvPr id="7" name="Graphic 6">
            <a:extLst>
              <a:ext uri="{FF2B5EF4-FFF2-40B4-BE49-F238E27FC236}">
                <a16:creationId xmlns:a16="http://schemas.microsoft.com/office/drawing/2014/main" id="{235925F3-D9E7-3774-6393-CB30E5D8EE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58102" y="909640"/>
            <a:ext cx="6100498" cy="5337936"/>
          </a:xfrm>
          <a:prstGeom prst="rect">
            <a:avLst/>
          </a:prstGeom>
        </p:spPr>
      </p:pic>
      <p:sp>
        <p:nvSpPr>
          <p:cNvPr id="8" name="CasellaDiTesto 7">
            <a:extLst>
              <a:ext uri="{FF2B5EF4-FFF2-40B4-BE49-F238E27FC236}">
                <a16:creationId xmlns:a16="http://schemas.microsoft.com/office/drawing/2014/main" id="{69968162-5830-A0FD-5FF9-056351A34B85}"/>
              </a:ext>
            </a:extLst>
          </p:cNvPr>
          <p:cNvSpPr txBox="1"/>
          <p:nvPr/>
        </p:nvSpPr>
        <p:spPr>
          <a:xfrm>
            <a:off x="686186" y="1268085"/>
            <a:ext cx="3910086" cy="1938992"/>
          </a:xfrm>
          <a:prstGeom prst="rect">
            <a:avLst/>
          </a:prstGeom>
          <a:noFill/>
        </p:spPr>
        <p:txBody>
          <a:bodyPr wrap="square" rtlCol="0">
            <a:spAutoFit/>
          </a:bodyPr>
          <a:lstStyle/>
          <a:p>
            <a:r>
              <a:rPr lang="en-US" sz="2000" b="1" dirty="0">
                <a:solidFill>
                  <a:schemeClr val="tx1">
                    <a:lumMod val="85000"/>
                    <a:lumOff val="15000"/>
                  </a:schemeClr>
                </a:solidFill>
                <a:latin typeface="CMU Serif" panose="02000603000000000000"/>
              </a:rPr>
              <a:t>As a sanity check, we confirmed that the residuals behave as Gaussian white noise. The </a:t>
            </a:r>
            <a:r>
              <a:rPr lang="en-US" sz="2000" b="1" dirty="0">
                <a:solidFill>
                  <a:schemeClr val="tx2">
                    <a:lumMod val="75000"/>
                    <a:lumOff val="25000"/>
                  </a:schemeClr>
                </a:solidFill>
                <a:latin typeface="CMU Serif" panose="02000603000000000000"/>
              </a:rPr>
              <a:t>Ljung-Box test </a:t>
            </a:r>
            <a:r>
              <a:rPr lang="en-US" sz="2000" b="1" dirty="0">
                <a:solidFill>
                  <a:schemeClr val="tx1">
                    <a:lumMod val="85000"/>
                    <a:lumOff val="15000"/>
                  </a:schemeClr>
                </a:solidFill>
                <a:latin typeface="CMU Serif" panose="02000603000000000000"/>
              </a:rPr>
              <a:t>quantitatively verifies this by checking if residual autocorrelations are zero.</a:t>
            </a:r>
            <a:endParaRPr lang="it-IT" sz="2000" b="1" dirty="0">
              <a:solidFill>
                <a:schemeClr val="tx1">
                  <a:lumMod val="85000"/>
                  <a:lumOff val="15000"/>
                </a:schemeClr>
              </a:solidFill>
              <a:latin typeface="CMU Serif" panose="02000603000000000000"/>
            </a:endParaRPr>
          </a:p>
        </p:txBody>
      </p:sp>
      <p:sp>
        <p:nvSpPr>
          <p:cNvPr id="11" name="TextBox 10">
            <a:extLst>
              <a:ext uri="{FF2B5EF4-FFF2-40B4-BE49-F238E27FC236}">
                <a16:creationId xmlns:a16="http://schemas.microsoft.com/office/drawing/2014/main" id="{93040C19-7B56-D61B-A55D-26467BFFFC9E}"/>
              </a:ext>
            </a:extLst>
          </p:cNvPr>
          <p:cNvSpPr txBox="1"/>
          <p:nvPr/>
        </p:nvSpPr>
        <p:spPr>
          <a:xfrm>
            <a:off x="686186" y="3388509"/>
            <a:ext cx="4976691" cy="954107"/>
          </a:xfrm>
          <a:prstGeom prst="rect">
            <a:avLst/>
          </a:prstGeom>
          <a:noFill/>
        </p:spPr>
        <p:txBody>
          <a:bodyPr wrap="square">
            <a:spAutoFit/>
          </a:bodyPr>
          <a:lstStyle/>
          <a:p>
            <a:r>
              <a:rPr lang="en-US" sz="1400" b="0" i="0" dirty="0">
                <a:solidFill>
                  <a:schemeClr val="tx1">
                    <a:lumMod val="85000"/>
                    <a:lumOff val="15000"/>
                  </a:schemeClr>
                </a:solidFill>
                <a:effectLst/>
                <a:latin typeface="Consolas" panose="020B0609020204030204" pitchFamily="49" charset="0"/>
              </a:rPr>
              <a:t>	Ljung-Box test</a:t>
            </a:r>
          </a:p>
          <a:p>
            <a:endParaRPr lang="en-US" sz="1400" dirty="0">
              <a:solidFill>
                <a:schemeClr val="tx1">
                  <a:lumMod val="85000"/>
                  <a:lumOff val="15000"/>
                </a:schemeClr>
              </a:solidFill>
              <a:latin typeface="Consolas" panose="020B0609020204030204" pitchFamily="49" charset="0"/>
            </a:endParaRPr>
          </a:p>
          <a:p>
            <a:r>
              <a:rPr lang="en-US" sz="1400" b="0" i="0" dirty="0">
                <a:solidFill>
                  <a:schemeClr val="tx1">
                    <a:lumMod val="85000"/>
                    <a:lumOff val="15000"/>
                  </a:schemeClr>
                </a:solidFill>
                <a:effectLst/>
                <a:latin typeface="Consolas" panose="020B0609020204030204" pitchFamily="49" charset="0"/>
              </a:rPr>
              <a:t>data:  Residuals from ARIMA(1,0,1)(0,1,1)[12]</a:t>
            </a:r>
          </a:p>
          <a:p>
            <a:r>
              <a:rPr lang="en-US" sz="1400" b="0" i="0" dirty="0">
                <a:solidFill>
                  <a:schemeClr val="tx1">
                    <a:lumMod val="85000"/>
                    <a:lumOff val="15000"/>
                  </a:schemeClr>
                </a:solidFill>
                <a:effectLst/>
                <a:latin typeface="Consolas" panose="020B0609020204030204" pitchFamily="49" charset="0"/>
              </a:rPr>
              <a:t>Q* = 19.825, df = 21, p-value = 0.5323</a:t>
            </a:r>
            <a:endParaRPr lang="it-IT" sz="1400" dirty="0">
              <a:solidFill>
                <a:schemeClr val="tx1">
                  <a:lumMod val="85000"/>
                  <a:lumOff val="15000"/>
                </a:schemeClr>
              </a:solidFill>
            </a:endParaRPr>
          </a:p>
        </p:txBody>
      </p:sp>
      <p:sp>
        <p:nvSpPr>
          <p:cNvPr id="16" name="CasellaDiTesto 7">
            <a:extLst>
              <a:ext uri="{FF2B5EF4-FFF2-40B4-BE49-F238E27FC236}">
                <a16:creationId xmlns:a16="http://schemas.microsoft.com/office/drawing/2014/main" id="{A51A2D13-7786-8A29-7935-A41AFD73C21D}"/>
              </a:ext>
            </a:extLst>
          </p:cNvPr>
          <p:cNvSpPr txBox="1"/>
          <p:nvPr/>
        </p:nvSpPr>
        <p:spPr>
          <a:xfrm>
            <a:off x="686186" y="4672227"/>
            <a:ext cx="4014861" cy="1200329"/>
          </a:xfrm>
          <a:prstGeom prst="rect">
            <a:avLst/>
          </a:prstGeom>
          <a:noFill/>
        </p:spPr>
        <p:txBody>
          <a:bodyPr wrap="square" rtlCol="0">
            <a:spAutoFit/>
          </a:bodyPr>
          <a:lstStyle/>
          <a:p>
            <a:r>
              <a:rPr lang="en-US" b="1" dirty="0">
                <a:solidFill>
                  <a:schemeClr val="tx1">
                    <a:lumMod val="85000"/>
                    <a:lumOff val="15000"/>
                  </a:schemeClr>
                </a:solidFill>
                <a:latin typeface="CMU Serif" panose="02000603000000000000"/>
              </a:rPr>
              <a:t>We </a:t>
            </a:r>
            <a:r>
              <a:rPr lang="en-US" b="1" dirty="0">
                <a:solidFill>
                  <a:schemeClr val="tx2">
                    <a:lumMod val="75000"/>
                    <a:lumOff val="25000"/>
                  </a:schemeClr>
                </a:solidFill>
                <a:latin typeface="CMU Serif" panose="02000603000000000000"/>
              </a:rPr>
              <a:t>fail to reject the null hypothesis</a:t>
            </a:r>
            <a:r>
              <a:rPr lang="en-US" b="1" dirty="0">
                <a:solidFill>
                  <a:schemeClr val="tx1">
                    <a:lumMod val="85000"/>
                    <a:lumOff val="15000"/>
                  </a:schemeClr>
                </a:solidFill>
                <a:latin typeface="CMU Serif" panose="02000603000000000000"/>
              </a:rPr>
              <a:t>. This indicates that the ARIMA model has adequately captured the autocorrelations in the data</a:t>
            </a:r>
            <a:endParaRPr lang="it-IT" b="1" dirty="0">
              <a:solidFill>
                <a:schemeClr val="tx1">
                  <a:lumMod val="85000"/>
                  <a:lumOff val="15000"/>
                </a:schemeClr>
              </a:solidFill>
              <a:latin typeface="CMU Serif" panose="02000603000000000000"/>
            </a:endParaRPr>
          </a:p>
        </p:txBody>
      </p:sp>
    </p:spTree>
    <p:extLst>
      <p:ext uri="{BB962C8B-B14F-4D97-AF65-F5344CB8AC3E}">
        <p14:creationId xmlns:p14="http://schemas.microsoft.com/office/powerpoint/2010/main" val="2991015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A5284-8C68-1064-E95B-950A526C7D44}"/>
            </a:ext>
          </a:extLst>
        </p:cNvPr>
        <p:cNvGrpSpPr/>
        <p:nvPr/>
      </p:nvGrpSpPr>
      <p:grpSpPr>
        <a:xfrm>
          <a:off x="0" y="0"/>
          <a:ext cx="0" cy="0"/>
          <a:chOff x="0" y="0"/>
          <a:chExt cx="0" cy="0"/>
        </a:xfrm>
      </p:grpSpPr>
      <p:pic>
        <p:nvPicPr>
          <p:cNvPr id="11" name="Graphic 10">
            <a:extLst>
              <a:ext uri="{FF2B5EF4-FFF2-40B4-BE49-F238E27FC236}">
                <a16:creationId xmlns:a16="http://schemas.microsoft.com/office/drawing/2014/main" id="{AB9F7612-1DEA-8E99-300D-4F3182322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613" y="3495009"/>
            <a:ext cx="4379774" cy="3128410"/>
          </a:xfrm>
          <a:prstGeom prst="rect">
            <a:avLst/>
          </a:prstGeom>
        </p:spPr>
      </p:pic>
      <p:sp>
        <p:nvSpPr>
          <p:cNvPr id="12" name="Rettangolo 3">
            <a:extLst>
              <a:ext uri="{FF2B5EF4-FFF2-40B4-BE49-F238E27FC236}">
                <a16:creationId xmlns:a16="http://schemas.microsoft.com/office/drawing/2014/main" id="{4B2A5362-6796-2C85-F825-83F553E051CE}"/>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76D4C9CE-BE70-2F5F-865E-CBA3ADBE2910}"/>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B9477B9D-1BBF-D417-5F95-F291BC2CF8E6}"/>
              </a:ext>
            </a:extLst>
          </p:cNvPr>
          <p:cNvPicPr>
            <a:picLocks noChangeAspect="1" noChangeArrowheads="1"/>
          </p:cNvPicPr>
          <p:nvPr/>
        </p:nvPicPr>
        <p:blipFill rotWithShape="1">
          <a:blip r:embed="rId4">
            <a:alphaModFix amt="19000"/>
            <a:duotone>
              <a:prstClr val="black"/>
              <a:schemeClr val="accent1">
                <a:lumMod val="50000"/>
                <a:tint val="45000"/>
                <a:satMod val="400000"/>
              </a:schemeClr>
            </a:duotone>
            <a:extLst>
              <a:ext uri="{BEBA8EAE-BF5A-486C-A8C5-ECC9F3942E4B}">
                <a14:imgProps xmlns:a14="http://schemas.microsoft.com/office/drawing/2010/main">
                  <a14:imgLayer r:embed="rId5">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E96FEEA5-D525-AB90-F040-9E5522AB5BD4}"/>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Forecasting</a:t>
            </a:r>
            <a:endParaRPr lang="it-IT" sz="2400" dirty="0">
              <a:solidFill>
                <a:schemeClr val="bg1">
                  <a:lumMod val="95000"/>
                </a:schemeClr>
              </a:solidFill>
            </a:endParaRPr>
          </a:p>
        </p:txBody>
      </p:sp>
      <p:pic>
        <p:nvPicPr>
          <p:cNvPr id="3" name="Graphic 2">
            <a:extLst>
              <a:ext uri="{FF2B5EF4-FFF2-40B4-BE49-F238E27FC236}">
                <a16:creationId xmlns:a16="http://schemas.microsoft.com/office/drawing/2014/main" id="{5783E933-C1B5-5FDA-E09B-99939B8AF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857" y="718241"/>
            <a:ext cx="6584729" cy="5761638"/>
          </a:xfrm>
          <a:prstGeom prst="rect">
            <a:avLst/>
          </a:prstGeom>
        </p:spPr>
      </p:pic>
      <p:sp>
        <p:nvSpPr>
          <p:cNvPr id="4" name="CasellaDiTesto 7">
            <a:extLst>
              <a:ext uri="{FF2B5EF4-FFF2-40B4-BE49-F238E27FC236}">
                <a16:creationId xmlns:a16="http://schemas.microsoft.com/office/drawing/2014/main" id="{625FD615-D3C0-1296-A4F4-514CF5B63CB2}"/>
              </a:ext>
            </a:extLst>
          </p:cNvPr>
          <p:cNvSpPr txBox="1"/>
          <p:nvPr/>
        </p:nvSpPr>
        <p:spPr>
          <a:xfrm>
            <a:off x="7136613" y="902161"/>
            <a:ext cx="4239623" cy="1015663"/>
          </a:xfrm>
          <a:prstGeom prst="rect">
            <a:avLst/>
          </a:prstGeom>
          <a:noFill/>
        </p:spPr>
        <p:txBody>
          <a:bodyPr wrap="square" rtlCol="0">
            <a:spAutoFit/>
          </a:bodyPr>
          <a:lstStyle/>
          <a:p>
            <a:r>
              <a:rPr lang="en-US" sz="2000" b="1" dirty="0">
                <a:solidFill>
                  <a:schemeClr val="tx1">
                    <a:lumMod val="85000"/>
                    <a:lumOff val="15000"/>
                  </a:schemeClr>
                </a:solidFill>
                <a:latin typeface="CMU Serif" panose="02000603000000000000"/>
              </a:rPr>
              <a:t>ARIMA model effectively forecasts 2023 temperatures, with </a:t>
            </a:r>
            <a:r>
              <a:rPr lang="en-US" sz="2000" b="1" dirty="0">
                <a:solidFill>
                  <a:srgbClr val="9B0014"/>
                </a:solidFill>
                <a:latin typeface="CMU Serif" panose="02000603000000000000"/>
              </a:rPr>
              <a:t>actuals data </a:t>
            </a:r>
            <a:r>
              <a:rPr lang="en-US" sz="2000" b="1" dirty="0">
                <a:solidFill>
                  <a:schemeClr val="tx1">
                    <a:lumMod val="85000"/>
                    <a:lumOff val="15000"/>
                  </a:schemeClr>
                </a:solidFill>
                <a:latin typeface="CMU Serif" panose="02000603000000000000"/>
              </a:rPr>
              <a:t>within the </a:t>
            </a:r>
            <a:r>
              <a:rPr lang="en-US" sz="2000" b="1" dirty="0">
                <a:solidFill>
                  <a:schemeClr val="tx2">
                    <a:lumMod val="75000"/>
                    <a:lumOff val="25000"/>
                  </a:schemeClr>
                </a:solidFill>
                <a:latin typeface="CMU Serif" panose="02000603000000000000"/>
              </a:rPr>
              <a:t>95% confidence interval</a:t>
            </a:r>
            <a:endParaRPr lang="it-IT" sz="2000" b="1" dirty="0">
              <a:solidFill>
                <a:schemeClr val="tx2">
                  <a:lumMod val="75000"/>
                  <a:lumOff val="25000"/>
                </a:schemeClr>
              </a:solidFill>
              <a:latin typeface="CMU Serif" panose="02000603000000000000"/>
            </a:endParaRPr>
          </a:p>
        </p:txBody>
      </p:sp>
      <p:sp>
        <p:nvSpPr>
          <p:cNvPr id="5" name="CasellaDiTesto 16">
            <a:extLst>
              <a:ext uri="{FF2B5EF4-FFF2-40B4-BE49-F238E27FC236}">
                <a16:creationId xmlns:a16="http://schemas.microsoft.com/office/drawing/2014/main" id="{C86D9BD9-2FF7-7908-0BDC-790793CC5D31}"/>
              </a:ext>
            </a:extLst>
          </p:cNvPr>
          <p:cNvSpPr txBox="1"/>
          <p:nvPr/>
        </p:nvSpPr>
        <p:spPr>
          <a:xfrm>
            <a:off x="0" y="6470451"/>
            <a:ext cx="4086225" cy="261610"/>
          </a:xfrm>
          <a:prstGeom prst="rect">
            <a:avLst/>
          </a:prstGeom>
          <a:noFill/>
        </p:spPr>
        <p:txBody>
          <a:bodyPr wrap="square" rtlCol="0">
            <a:spAutoFit/>
          </a:bodyPr>
          <a:lstStyle/>
          <a:p>
            <a:r>
              <a:rPr lang="it-IT" sz="1100" dirty="0">
                <a:solidFill>
                  <a:schemeClr val="tx1">
                    <a:lumMod val="85000"/>
                    <a:lumOff val="15000"/>
                  </a:schemeClr>
                </a:solidFill>
                <a:latin typeface="CMU Serif" panose="02000603000000000000" pitchFamily="2" charset="0"/>
                <a:ea typeface="CMU Serif" panose="02000603000000000000" pitchFamily="2" charset="0"/>
                <a:cs typeface="CMU Serif" panose="02000603000000000000" pitchFamily="2" charset="0"/>
              </a:rPr>
              <a:t>Auronzo di Cadore 2023 average temperatures data</a:t>
            </a:r>
          </a:p>
        </p:txBody>
      </p:sp>
      <p:sp>
        <p:nvSpPr>
          <p:cNvPr id="6" name="CasellaDiTesto 7">
            <a:extLst>
              <a:ext uri="{FF2B5EF4-FFF2-40B4-BE49-F238E27FC236}">
                <a16:creationId xmlns:a16="http://schemas.microsoft.com/office/drawing/2014/main" id="{7753C3C5-EDF3-9ADE-485E-EAC4BEBA41B3}"/>
              </a:ext>
            </a:extLst>
          </p:cNvPr>
          <p:cNvSpPr txBox="1"/>
          <p:nvPr/>
        </p:nvSpPr>
        <p:spPr>
          <a:xfrm>
            <a:off x="7136613" y="1983832"/>
            <a:ext cx="3992735" cy="1323439"/>
          </a:xfrm>
          <a:prstGeom prst="rect">
            <a:avLst/>
          </a:prstGeom>
          <a:noFill/>
        </p:spPr>
        <p:txBody>
          <a:bodyPr wrap="square" rtlCol="0">
            <a:spAutoFit/>
          </a:bodyPr>
          <a:lstStyle/>
          <a:p>
            <a:r>
              <a:rPr lang="en-US" sz="1600" b="1" dirty="0">
                <a:solidFill>
                  <a:schemeClr val="tx1">
                    <a:lumMod val="85000"/>
                    <a:lumOff val="15000"/>
                  </a:schemeClr>
                </a:solidFill>
                <a:latin typeface="CMU Serif" panose="02000603000000000000"/>
              </a:rPr>
              <a:t>The Root Mean Squared Error is 1.38°C</a:t>
            </a:r>
            <a:r>
              <a:rPr lang="it-IT" sz="1600" b="1" dirty="0">
                <a:solidFill>
                  <a:schemeClr val="tx1">
                    <a:lumMod val="85000"/>
                    <a:lumOff val="15000"/>
                  </a:schemeClr>
                </a:solidFill>
                <a:latin typeface="CMU Serif" panose="02000603000000000000"/>
              </a:rPr>
              <a:t>.</a:t>
            </a:r>
          </a:p>
          <a:p>
            <a:r>
              <a:rPr lang="it-IT" sz="1600" b="1" dirty="0">
                <a:solidFill>
                  <a:schemeClr val="tx1">
                    <a:lumMod val="85000"/>
                    <a:lumOff val="15000"/>
                  </a:schemeClr>
                </a:solidFill>
                <a:latin typeface="CMU Serif" panose="02000603000000000000"/>
              </a:rPr>
              <a:t>The t-test on the forecast residuals (p=0.027) indicates a possible bias. </a:t>
            </a:r>
            <a:r>
              <a:rPr lang="en-US" sz="1600" b="1" dirty="0">
                <a:solidFill>
                  <a:schemeClr val="tx1">
                    <a:lumMod val="85000"/>
                    <a:lumOff val="15000"/>
                  </a:schemeClr>
                </a:solidFill>
                <a:latin typeface="CMU Serif" panose="02000603000000000000"/>
              </a:rPr>
              <a:t>Specifically, our forecast under-estimates the temperature by an average of -0.85°C</a:t>
            </a:r>
          </a:p>
        </p:txBody>
      </p:sp>
    </p:spTree>
    <p:extLst>
      <p:ext uri="{BB962C8B-B14F-4D97-AF65-F5344CB8AC3E}">
        <p14:creationId xmlns:p14="http://schemas.microsoft.com/office/powerpoint/2010/main" val="943732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A49E8-5DCB-F5D7-9FE6-706A7AD476EF}"/>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9C73A9FF-9CBA-D0BD-50A1-C0C50CD9CF3A}"/>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sp>
        <p:nvSpPr>
          <p:cNvPr id="14" name="Rettangolo 5">
            <a:extLst>
              <a:ext uri="{FF2B5EF4-FFF2-40B4-BE49-F238E27FC236}">
                <a16:creationId xmlns:a16="http://schemas.microsoft.com/office/drawing/2014/main" id="{74DFB735-3EA3-E316-B297-27C2E29CBF8B}"/>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it-IT" dirty="0"/>
            </a:br>
            <a:endParaRPr lang="it-IT" dirty="0"/>
          </a:p>
        </p:txBody>
      </p:sp>
      <p:pic>
        <p:nvPicPr>
          <p:cNvPr id="15" name="Picture 10" descr="Uni-Padua-IT - iGEM 2023">
            <a:extLst>
              <a:ext uri="{FF2B5EF4-FFF2-40B4-BE49-F238E27FC236}">
                <a16:creationId xmlns:a16="http://schemas.microsoft.com/office/drawing/2014/main" id="{CA643914-B822-51F4-51F2-8E5596C95E46}"/>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A66AC8D7-3EC3-D007-85B9-B7E5246FF348}"/>
              </a:ext>
            </a:extLst>
          </p:cNvPr>
          <p:cNvSpPr txBox="1"/>
          <p:nvPr/>
        </p:nvSpPr>
        <p:spPr>
          <a:xfrm>
            <a:off x="194616" y="73965"/>
            <a:ext cx="5968439" cy="461665"/>
          </a:xfrm>
          <a:prstGeom prst="rect">
            <a:avLst/>
          </a:prstGeom>
          <a:noFill/>
        </p:spPr>
        <p:txBody>
          <a:bodyPr wrap="square" rtlCol="0">
            <a:spAutoFit/>
          </a:bodyPr>
          <a:lstStyle/>
          <a:p>
            <a:r>
              <a:rPr lang="it-IT" sz="2400" b="1" i="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Part 3: Forecasting</a:t>
            </a:r>
            <a:endParaRPr lang="it-IT" sz="2400" dirty="0">
              <a:solidFill>
                <a:schemeClr val="bg1">
                  <a:lumMod val="95000"/>
                </a:schemeClr>
              </a:solidFill>
            </a:endParaRPr>
          </a:p>
        </p:txBody>
      </p:sp>
      <p:pic>
        <p:nvPicPr>
          <p:cNvPr id="10" name="Graphic 9">
            <a:extLst>
              <a:ext uri="{FF2B5EF4-FFF2-40B4-BE49-F238E27FC236}">
                <a16:creationId xmlns:a16="http://schemas.microsoft.com/office/drawing/2014/main" id="{E966E612-4E17-379A-D447-94D094585F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1240" y="825989"/>
            <a:ext cx="3024073" cy="3024073"/>
          </a:xfrm>
          <a:prstGeom prst="rect">
            <a:avLst/>
          </a:prstGeom>
        </p:spPr>
      </p:pic>
      <mc:AlternateContent xmlns:mc="http://schemas.openxmlformats.org/markup-compatibility/2006" xmlns:a14="http://schemas.microsoft.com/office/drawing/2010/main">
        <mc:Choice Requires="a14">
          <p:sp>
            <p:nvSpPr>
              <p:cNvPr id="18" name="CasellaDiTesto 7">
                <a:extLst>
                  <a:ext uri="{FF2B5EF4-FFF2-40B4-BE49-F238E27FC236}">
                    <a16:creationId xmlns:a16="http://schemas.microsoft.com/office/drawing/2014/main" id="{C2E15940-11C2-D7BF-31C4-6633459D737E}"/>
                  </a:ext>
                </a:extLst>
              </p:cNvPr>
              <p:cNvSpPr txBox="1"/>
              <p:nvPr/>
            </p:nvSpPr>
            <p:spPr>
              <a:xfrm>
                <a:off x="639038" y="1057547"/>
                <a:ext cx="2097610" cy="2554545"/>
              </a:xfrm>
              <a:prstGeom prst="rect">
                <a:avLst/>
              </a:prstGeom>
              <a:noFill/>
            </p:spPr>
            <p:txBody>
              <a:bodyPr wrap="square" rtlCol="0">
                <a:spAutoFit/>
              </a:bodyPr>
              <a:lstStyle/>
              <a:p>
                <a:pPr algn="r"/>
                <a:r>
                  <a:rPr lang="it-IT" sz="1600" b="1" dirty="0">
                    <a:solidFill>
                      <a:srgbClr val="0E3324"/>
                    </a:solidFill>
                    <a:latin typeface="CMU Serif" panose="02000603000000000000" pitchFamily="2" charset="0"/>
                    <a:ea typeface="CMU Serif" panose="02000603000000000000" pitchFamily="2" charset="0"/>
                    <a:cs typeface="CMU Serif" panose="02000603000000000000" pitchFamily="2" charset="0"/>
                  </a:rPr>
                  <a:t>AURONZO DI CADORE</a:t>
                </a:r>
                <a:r>
                  <a:rPr lang="it-IT" sz="1600" dirty="0">
                    <a:solidFill>
                      <a:srgbClr val="0E3324"/>
                    </a:solidFill>
                    <a:latin typeface="CMU Serif" panose="02000603000000000000" pitchFamily="2" charset="0"/>
                    <a:ea typeface="CMU Serif" panose="02000603000000000000" pitchFamily="2" charset="0"/>
                    <a:cs typeface="CMU Serif" panose="02000603000000000000" pitchFamily="2" charset="0"/>
                  </a:rPr>
                  <a:t> </a:t>
                </a:r>
              </a:p>
              <a:p>
                <a:pPr algn="r"/>
                <a:endParaRPr lang="it-IT" sz="600" b="1" i="1" dirty="0">
                  <a:solidFill>
                    <a:srgbClr val="0E3324"/>
                  </a:solidFill>
                  <a:latin typeface="Cambria Math" panose="02040503050406030204" pitchFamily="18" charset="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smtClean="0">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𝟎</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it-IT" sz="1200" b="1" dirty="0">
                  <a:solidFill>
                    <a:srgbClr val="0E3324"/>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𝟏𝟐𝟒𝟕</m:t>
                    </m:r>
                    <m:r>
                      <a:rPr lang="en-US" sz="1200" b="1" i="1" dirty="0" smtClean="0">
                        <a:solidFill>
                          <a:schemeClr val="tx1">
                            <a:lumMod val="85000"/>
                            <a:lumOff val="15000"/>
                          </a:schemeClr>
                        </a:solidFill>
                        <a:latin typeface="Cambria Math" panose="02040503050406030204" pitchFamily="18" charset="0"/>
                      </a:rPr>
                      <m:t>.</m:t>
                    </m:r>
                    <m:r>
                      <a:rPr lang="en-US" sz="1200" b="1" i="1" dirty="0" smtClean="0">
                        <a:solidFill>
                          <a:schemeClr val="tx1">
                            <a:lumMod val="85000"/>
                            <a:lumOff val="15000"/>
                          </a:schemeClr>
                        </a:solidFill>
                        <a:latin typeface="Cambria Math" panose="02040503050406030204" pitchFamily="18" charset="0"/>
                      </a:rPr>
                      <m:t>𝟗𝟕</m:t>
                    </m:r>
                  </m:oMath>
                </a14:m>
                <a:endParaRPr lang="en-US" sz="1400" b="1"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en-US" sz="1200" b="1" i="1" dirty="0" smtClean="0">
                        <a:solidFill>
                          <a:schemeClr val="tx1">
                            <a:lumMod val="85000"/>
                            <a:lumOff val="15000"/>
                          </a:schemeClr>
                        </a:solidFill>
                        <a:latin typeface="Cambria Math" panose="02040503050406030204" pitchFamily="18" charset="0"/>
                      </a:rPr>
                      <m:t>𝟒𝟖</m:t>
                    </m:r>
                    <m:r>
                      <a:rPr lang="en-US" sz="1200" b="1" i="1" dirty="0" smtClean="0">
                        <a:solidFill>
                          <a:schemeClr val="tx1">
                            <a:lumMod val="85000"/>
                            <a:lumOff val="15000"/>
                          </a:schemeClr>
                        </a:solidFill>
                        <a:latin typeface="Cambria Math" panose="02040503050406030204" pitchFamily="18" charset="0"/>
                      </a:rPr>
                      <m:t> °</m:t>
                    </m:r>
                    <m:r>
                      <a:rPr lang="en-US" sz="1200" b="1" i="1" dirty="0" smtClean="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a:p>
                <a:pPr algn="r"/>
                <a:endParaRPr lang="en-US" sz="600" dirty="0">
                  <a:solidFill>
                    <a:schemeClr val="tx1">
                      <a:lumMod val="85000"/>
                      <a:lumOff val="15000"/>
                    </a:schemeClr>
                  </a:solidFill>
                  <a:latin typeface="CMU Serif" panose="0200060300000000000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𝟏𝟑𝟑𝟑</m:t>
                    </m:r>
                    <m:r>
                      <a:rPr lang="en-US" sz="1200" b="1" i="1" dirty="0">
                        <a:solidFill>
                          <a:schemeClr val="tx1">
                            <a:lumMod val="85000"/>
                            <a:lumOff val="15000"/>
                          </a:schemeClr>
                        </a:solidFill>
                        <a:latin typeface="Cambria Math" panose="02040503050406030204" pitchFamily="18" charset="0"/>
                      </a:rPr>
                      <m:t>.</m:t>
                    </m:r>
                    <m:r>
                      <a:rPr lang="en-US" sz="1200" b="1" i="1" dirty="0">
                        <a:solidFill>
                          <a:schemeClr val="tx1">
                            <a:lumMod val="85000"/>
                            <a:lumOff val="15000"/>
                          </a:schemeClr>
                        </a:solidFill>
                        <a:latin typeface="Cambria Math" panose="02040503050406030204" pitchFamily="18" charset="0"/>
                      </a:rPr>
                      <m:t>𝟕𝟑</m:t>
                    </m:r>
                  </m:oMath>
                </a14:m>
                <a:endParaRPr lang="en-US" sz="12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i="1" dirty="0" smtClean="0">
                        <a:solidFill>
                          <a:schemeClr val="tx1">
                            <a:lumMod val="85000"/>
                            <a:lumOff val="15000"/>
                          </a:schemeClr>
                        </a:solidFill>
                        <a:latin typeface="Cambria Math" panose="02040503050406030204" pitchFamily="18" charset="0"/>
                      </a:rPr>
                      <m:t>𝟏</m:t>
                    </m:r>
                    <m:r>
                      <a:rPr lang="en-US" sz="1200" i="1" dirty="0" smtClean="0">
                        <a:solidFill>
                          <a:schemeClr val="tx1">
                            <a:lumMod val="85000"/>
                            <a:lumOff val="15000"/>
                          </a:schemeClr>
                        </a:solidFill>
                        <a:latin typeface="Cambria Math" panose="02040503050406030204" pitchFamily="18" charset="0"/>
                      </a:rPr>
                      <m:t>.</m:t>
                    </m:r>
                    <m:r>
                      <a:rPr lang="en-US" sz="1200" i="1" dirty="0" smtClean="0">
                        <a:solidFill>
                          <a:schemeClr val="tx1">
                            <a:lumMod val="85000"/>
                            <a:lumOff val="15000"/>
                          </a:schemeClr>
                        </a:solidFill>
                        <a:latin typeface="Cambria Math" panose="02040503050406030204" pitchFamily="18" charset="0"/>
                      </a:rPr>
                      <m:t>𝟒</m:t>
                    </m:r>
                    <m:r>
                      <a:rPr lang="en-US" sz="1200" b="1" i="1" dirty="0" smtClean="0">
                        <a:solidFill>
                          <a:schemeClr val="tx1">
                            <a:lumMod val="85000"/>
                            <a:lumOff val="15000"/>
                          </a:schemeClr>
                        </a:solidFill>
                        <a:latin typeface="Cambria Math" panose="02040503050406030204" pitchFamily="18" charset="0"/>
                      </a:rPr>
                      <m:t>𝟗</m:t>
                    </m:r>
                    <m:r>
                      <a:rPr lang="en-US" sz="1200" b="1" i="1" dirty="0" smtClean="0">
                        <a:solidFill>
                          <a:schemeClr val="tx1">
                            <a:lumMod val="85000"/>
                            <a:lumOff val="15000"/>
                          </a:schemeClr>
                        </a:solidFill>
                        <a:latin typeface="Cambria Math" panose="02040503050406030204" pitchFamily="18" charset="0"/>
                      </a:rPr>
                      <m:t> °</m:t>
                    </m:r>
                    <m:r>
                      <a:rPr lang="en-US" sz="1200" b="1" i="1" dirty="0" smtClean="0">
                        <a:solidFill>
                          <a:schemeClr val="tx1">
                            <a:lumMod val="85000"/>
                            <a:lumOff val="15000"/>
                          </a:schemeClr>
                        </a:solidFill>
                        <a:latin typeface="Cambria Math" panose="02040503050406030204" pitchFamily="18" charset="0"/>
                      </a:rPr>
                      <m:t>𝑪</m:t>
                    </m:r>
                  </m:oMath>
                </a14:m>
                <a:endParaRPr lang="en-US" sz="1200" b="1" dirty="0">
                  <a:solidFill>
                    <a:schemeClr val="tx1">
                      <a:lumMod val="85000"/>
                      <a:lumOff val="15000"/>
                    </a:schemeClr>
                  </a:solidFill>
                  <a:latin typeface="CMU Serif" panose="02000603000000000000"/>
                </a:endParaRPr>
              </a:p>
              <a:p>
                <a:pPr algn="r"/>
                <a:endParaRPr lang="en-US" sz="600" dirty="0">
                  <a:solidFill>
                    <a:schemeClr val="tx1">
                      <a:lumMod val="85000"/>
                      <a:lumOff val="15000"/>
                    </a:schemeClr>
                  </a:solidFill>
                  <a:latin typeface="CMU Serif" panose="0200060300000000000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𝟏𝟏𝟔𝟗</m:t>
                    </m:r>
                    <m:r>
                      <a:rPr lang="en-US" sz="1200" b="1" i="1" dirty="0">
                        <a:solidFill>
                          <a:schemeClr val="tx1">
                            <a:lumMod val="85000"/>
                            <a:lumOff val="15000"/>
                          </a:schemeClr>
                        </a:solidFill>
                        <a:latin typeface="Cambria Math" panose="02040503050406030204" pitchFamily="18" charset="0"/>
                      </a:rPr>
                      <m:t>.</m:t>
                    </m:r>
                    <m:r>
                      <a:rPr lang="en-US" sz="1200" b="1" i="1" dirty="0">
                        <a:solidFill>
                          <a:schemeClr val="tx1">
                            <a:lumMod val="85000"/>
                            <a:lumOff val="15000"/>
                          </a:schemeClr>
                        </a:solidFill>
                        <a:latin typeface="Cambria Math" panose="02040503050406030204" pitchFamily="18" charset="0"/>
                      </a:rPr>
                      <m:t>𝟓𝟕</m:t>
                    </m:r>
                  </m:oMath>
                </a14:m>
                <a:endParaRPr lang="en-US" sz="12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𝟑</m:t>
                    </m:r>
                    <m:r>
                      <a:rPr lang="en-US" sz="1200" b="1" i="1" dirty="0">
                        <a:solidFill>
                          <a:schemeClr val="tx1">
                            <a:lumMod val="85000"/>
                            <a:lumOff val="15000"/>
                          </a:schemeClr>
                        </a:solidFill>
                        <a:latin typeface="Cambria Math" panose="02040503050406030204" pitchFamily="18" charset="0"/>
                      </a:rPr>
                      <m:t>𝟖</m:t>
                    </m:r>
                    <m:r>
                      <a:rPr lang="en-US" sz="1200" b="1" i="1" dirty="0">
                        <a:solidFill>
                          <a:schemeClr val="tx1">
                            <a:lumMod val="85000"/>
                            <a:lumOff val="15000"/>
                          </a:schemeClr>
                        </a:solidFill>
                        <a:latin typeface="Cambria Math" panose="02040503050406030204" pitchFamily="18" charset="0"/>
                      </a:rPr>
                      <m:t> °</m:t>
                    </m:r>
                    <m:r>
                      <a:rPr lang="en-US" sz="1200" b="1" i="1" dirty="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p:txBody>
          </p:sp>
        </mc:Choice>
        <mc:Fallback xmlns="">
          <p:sp>
            <p:nvSpPr>
              <p:cNvPr id="18" name="CasellaDiTesto 7">
                <a:extLst>
                  <a:ext uri="{FF2B5EF4-FFF2-40B4-BE49-F238E27FC236}">
                    <a16:creationId xmlns:a16="http://schemas.microsoft.com/office/drawing/2014/main" id="{C2E15940-11C2-D7BF-31C4-6633459D737E}"/>
                  </a:ext>
                </a:extLst>
              </p:cNvPr>
              <p:cNvSpPr txBox="1">
                <a:spLocks noRot="1" noChangeAspect="1" noMove="1" noResize="1" noEditPoints="1" noAdjustHandles="1" noChangeArrowheads="1" noChangeShapeType="1" noTextEdit="1"/>
              </p:cNvSpPr>
              <p:nvPr/>
            </p:nvSpPr>
            <p:spPr>
              <a:xfrm>
                <a:off x="639038" y="1057547"/>
                <a:ext cx="2097610" cy="2554545"/>
              </a:xfrm>
              <a:prstGeom prst="rect">
                <a:avLst/>
              </a:prstGeom>
              <a:blipFill>
                <a:blip r:embed="rId6"/>
                <a:stretch>
                  <a:fillRect t="-714" r="-145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CasellaDiTesto 7">
                <a:extLst>
                  <a:ext uri="{FF2B5EF4-FFF2-40B4-BE49-F238E27FC236}">
                    <a16:creationId xmlns:a16="http://schemas.microsoft.com/office/drawing/2014/main" id="{5E639C20-A685-6C0F-34F8-B16D473BA08A}"/>
                  </a:ext>
                </a:extLst>
              </p:cNvPr>
              <p:cNvSpPr txBox="1"/>
              <p:nvPr/>
            </p:nvSpPr>
            <p:spPr>
              <a:xfrm>
                <a:off x="0" y="3850062"/>
                <a:ext cx="2736648" cy="2462213"/>
              </a:xfrm>
              <a:prstGeom prst="rect">
                <a:avLst/>
              </a:prstGeom>
              <a:noFill/>
            </p:spPr>
            <p:txBody>
              <a:bodyPr wrap="square" rtlCol="0">
                <a:spAutoFit/>
              </a:bodyPr>
              <a:lstStyle/>
              <a:p>
                <a:pPr lvl="1" algn="r"/>
                <a:r>
                  <a:rPr lang="it-IT" sz="1600" b="1" dirty="0">
                    <a:solidFill>
                      <a:srgbClr val="0E3324"/>
                    </a:solidFill>
                    <a:latin typeface="CMU Serif" panose="02000603000000000000" pitchFamily="2" charset="0"/>
                    <a:ea typeface="CMU Serif" panose="02000603000000000000" pitchFamily="2" charset="0"/>
                    <a:cs typeface="CMU Serif" panose="02000603000000000000" pitchFamily="2" charset="0"/>
                  </a:rPr>
                  <a:t>CASTELFRANCO VENETO</a:t>
                </a:r>
                <a:endParaRPr lang="it-IT" sz="1600" dirty="0">
                  <a:solidFill>
                    <a:srgbClr val="0E3324"/>
                  </a:solidFill>
                  <a:latin typeface="CMU Serif" panose="02000603000000000000" pitchFamily="2" charset="0"/>
                  <a:ea typeface="CMU Serif" panose="02000603000000000000" pitchFamily="2" charset="0"/>
                  <a:cs typeface="CMU Serif" panose="02000603000000000000" pitchFamily="2" charset="0"/>
                </a:endParaRPr>
              </a:p>
              <a:p>
                <a:pPr algn="r"/>
                <a:endParaRPr lang="it-IT" sz="600" b="1" i="1" dirty="0">
                  <a:solidFill>
                    <a:srgbClr val="0E3324"/>
                  </a:solidFill>
                  <a:latin typeface="Cambria Math" panose="02040503050406030204" pitchFamily="18" charset="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smtClean="0">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it-IT" sz="1200" b="1" dirty="0">
                  <a:solidFill>
                    <a:srgbClr val="0E3324"/>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𝟏𝟐</m:t>
                    </m:r>
                    <m:r>
                      <a:rPr lang="it-IT" sz="1200" b="1" i="1" dirty="0" smtClean="0">
                        <a:solidFill>
                          <a:schemeClr val="tx1">
                            <a:lumMod val="85000"/>
                            <a:lumOff val="15000"/>
                          </a:schemeClr>
                        </a:solidFill>
                        <a:latin typeface="Cambria Math" panose="02040503050406030204" pitchFamily="18" charset="0"/>
                      </a:rPr>
                      <m:t>𝟕𝟏</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𝟎𝟐</m:t>
                    </m:r>
                  </m:oMath>
                </a14:m>
                <a:endParaRPr lang="en-US" sz="1400" b="1"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𝟑𝟏</m:t>
                    </m:r>
                    <m:r>
                      <a:rPr lang="en-US" sz="1200" b="1" i="1" dirty="0" smtClean="0">
                        <a:solidFill>
                          <a:schemeClr val="tx1">
                            <a:lumMod val="85000"/>
                            <a:lumOff val="15000"/>
                          </a:schemeClr>
                        </a:solidFill>
                        <a:latin typeface="Cambria Math" panose="02040503050406030204" pitchFamily="18" charset="0"/>
                      </a:rPr>
                      <m:t> °</m:t>
                    </m:r>
                    <m:r>
                      <a:rPr lang="en-US" sz="1200" b="1" i="1" dirty="0" smtClean="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a:p>
                <a:pPr algn="r"/>
                <a:endParaRPr lang="en-US" sz="600" dirty="0">
                  <a:solidFill>
                    <a:schemeClr val="tx1">
                      <a:lumMod val="85000"/>
                      <a:lumOff val="15000"/>
                    </a:schemeClr>
                  </a:solidFill>
                  <a:latin typeface="CMU Serif" panose="0200060300000000000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𝟏𝟑𝟑</m:t>
                    </m:r>
                    <m:r>
                      <a:rPr lang="it-IT" sz="1200" b="1" i="1" dirty="0" smtClean="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𝟎𝟖</m:t>
                    </m:r>
                  </m:oMath>
                </a14:m>
                <a:endParaRPr lang="en-US" sz="12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r>
                  <a:rPr lang="en-US" sz="1200" dirty="0">
                    <a:solidFill>
                      <a:schemeClr val="tx1">
                        <a:lumMod val="85000"/>
                        <a:lumOff val="15000"/>
                      </a:schemeClr>
                    </a:solidFill>
                    <a:latin typeface="CMU Serif" panose="02000603000000000000"/>
                  </a:rPr>
                  <a:t>𝟏.𝟒</a:t>
                </a:r>
                <a:r>
                  <a:rPr lang="en-US" sz="1200" b="1" dirty="0">
                    <a:solidFill>
                      <a:schemeClr val="tx1">
                        <a:lumMod val="85000"/>
                        <a:lumOff val="15000"/>
                      </a:schemeClr>
                    </a:solidFill>
                    <a:latin typeface="CMU Serif" panose="02000603000000000000"/>
                  </a:rPr>
                  <a:t>0</a:t>
                </a:r>
                <a:r>
                  <a:rPr lang="en-US" sz="1200" dirty="0">
                    <a:solidFill>
                      <a:schemeClr val="tx1">
                        <a:lumMod val="85000"/>
                        <a:lumOff val="15000"/>
                      </a:schemeClr>
                    </a:solidFill>
                    <a:latin typeface="CMU Serif" panose="02000603000000000000"/>
                  </a:rPr>
                  <a:t> °𝑪</a:t>
                </a:r>
              </a:p>
              <a:p>
                <a:pPr algn="r"/>
                <a:endParaRPr lang="en-US" sz="600" dirty="0">
                  <a:solidFill>
                    <a:schemeClr val="tx1">
                      <a:lumMod val="85000"/>
                      <a:lumOff val="15000"/>
                    </a:schemeClr>
                  </a:solidFill>
                  <a:latin typeface="CMU Serif" panose="02000603000000000000"/>
                </a:endParaRPr>
              </a:p>
              <a:p>
                <a:pPr algn="r"/>
                <a14:m>
                  <m:oMathPara xmlns:m="http://schemas.openxmlformats.org/officeDocument/2006/math">
                    <m:oMathParaPr>
                      <m:jc m:val="righ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it-IT" sz="1200" b="1" i="1" dirty="0" smtClean="0">
                        <a:solidFill>
                          <a:schemeClr val="tx1">
                            <a:lumMod val="85000"/>
                            <a:lumOff val="15000"/>
                          </a:schemeClr>
                        </a:solidFill>
                        <a:latin typeface="Cambria Math" panose="02040503050406030204" pitchFamily="18" charset="0"/>
                      </a:rPr>
                      <m:t>𝟐𝟐𝟐</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𝟔𝟖</m:t>
                    </m:r>
                  </m:oMath>
                </a14:m>
                <a:endParaRPr lang="en-US" sz="1200" dirty="0">
                  <a:solidFill>
                    <a:schemeClr val="tx1">
                      <a:lumMod val="85000"/>
                      <a:lumOff val="15000"/>
                    </a:schemeClr>
                  </a:solidFill>
                  <a:latin typeface="CMU Serif" panose="02000603000000000000"/>
                </a:endParaRPr>
              </a:p>
              <a:p>
                <a:pPr algn="r"/>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𝟐𝟖</m:t>
                    </m:r>
                    <m:r>
                      <a:rPr lang="en-US" sz="1200" b="1" i="1" dirty="0">
                        <a:solidFill>
                          <a:schemeClr val="tx1">
                            <a:lumMod val="85000"/>
                            <a:lumOff val="15000"/>
                          </a:schemeClr>
                        </a:solidFill>
                        <a:latin typeface="Cambria Math" panose="02040503050406030204" pitchFamily="18" charset="0"/>
                      </a:rPr>
                      <m:t> °</m:t>
                    </m:r>
                    <m:r>
                      <a:rPr lang="en-US" sz="1200" b="1" i="1" dirty="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p:txBody>
          </p:sp>
        </mc:Choice>
        <mc:Fallback xmlns="">
          <p:sp>
            <p:nvSpPr>
              <p:cNvPr id="22" name="CasellaDiTesto 7">
                <a:extLst>
                  <a:ext uri="{FF2B5EF4-FFF2-40B4-BE49-F238E27FC236}">
                    <a16:creationId xmlns:a16="http://schemas.microsoft.com/office/drawing/2014/main" id="{5E639C20-A685-6C0F-34F8-B16D473BA08A}"/>
                  </a:ext>
                </a:extLst>
              </p:cNvPr>
              <p:cNvSpPr txBox="1">
                <a:spLocks noRot="1" noChangeAspect="1" noMove="1" noResize="1" noEditPoints="1" noAdjustHandles="1" noChangeArrowheads="1" noChangeShapeType="1" noTextEdit="1"/>
              </p:cNvSpPr>
              <p:nvPr/>
            </p:nvSpPr>
            <p:spPr>
              <a:xfrm>
                <a:off x="0" y="3850062"/>
                <a:ext cx="2736648" cy="2462213"/>
              </a:xfrm>
              <a:prstGeom prst="rect">
                <a:avLst/>
              </a:prstGeom>
              <a:blipFill>
                <a:blip r:embed="rId7"/>
                <a:stretch>
                  <a:fillRect t="-744" r="-1114" b="-1737"/>
                </a:stretch>
              </a:blipFill>
            </p:spPr>
            <p:txBody>
              <a:bodyPr/>
              <a:lstStyle/>
              <a:p>
                <a:r>
                  <a:rPr lang="it-IT">
                    <a:noFill/>
                  </a:rPr>
                  <a:t> </a:t>
                </a:r>
              </a:p>
            </p:txBody>
          </p:sp>
        </mc:Fallback>
      </mc:AlternateContent>
      <p:pic>
        <p:nvPicPr>
          <p:cNvPr id="26" name="Graphic 25">
            <a:extLst>
              <a:ext uri="{FF2B5EF4-FFF2-40B4-BE49-F238E27FC236}">
                <a16:creationId xmlns:a16="http://schemas.microsoft.com/office/drawing/2014/main" id="{3FDC42FA-A374-8AAB-614A-0E11715423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01240" y="3639722"/>
            <a:ext cx="3024073" cy="3024073"/>
          </a:xfrm>
          <a:prstGeom prst="rect">
            <a:avLst/>
          </a:prstGeom>
        </p:spPr>
      </p:pic>
      <mc:AlternateContent xmlns:mc="http://schemas.openxmlformats.org/markup-compatibility/2006" xmlns:a14="http://schemas.microsoft.com/office/drawing/2010/main">
        <mc:Choice Requires="a14">
          <p:sp>
            <p:nvSpPr>
              <p:cNvPr id="29" name="CasellaDiTesto 7">
                <a:extLst>
                  <a:ext uri="{FF2B5EF4-FFF2-40B4-BE49-F238E27FC236}">
                    <a16:creationId xmlns:a16="http://schemas.microsoft.com/office/drawing/2014/main" id="{B424223F-0DAD-4FAB-2DC1-E9FAF07F4D61}"/>
                  </a:ext>
                </a:extLst>
              </p:cNvPr>
              <p:cNvSpPr txBox="1"/>
              <p:nvPr/>
            </p:nvSpPr>
            <p:spPr>
              <a:xfrm>
                <a:off x="9278570" y="1057546"/>
                <a:ext cx="2097610" cy="2554545"/>
              </a:xfrm>
              <a:prstGeom prst="rect">
                <a:avLst/>
              </a:prstGeom>
              <a:noFill/>
            </p:spPr>
            <p:txBody>
              <a:bodyPr wrap="square" rtlCol="0">
                <a:spAutoFit/>
              </a:bodyPr>
              <a:lstStyle/>
              <a:p>
                <a:r>
                  <a:rPr lang="it-IT" sz="1600" b="1" dirty="0">
                    <a:solidFill>
                      <a:srgbClr val="0E3324"/>
                    </a:solidFill>
                    <a:latin typeface="CMU Serif" panose="02000603000000000000" pitchFamily="2" charset="0"/>
                    <a:ea typeface="CMU Serif" panose="02000603000000000000" pitchFamily="2" charset="0"/>
                    <a:cs typeface="CMU Serif" panose="02000603000000000000" pitchFamily="2" charset="0"/>
                  </a:rPr>
                  <a:t>ROVERCHIARA</a:t>
                </a:r>
                <a:endParaRPr lang="it-IT" sz="1600" dirty="0">
                  <a:solidFill>
                    <a:srgbClr val="0E3324"/>
                  </a:solidFill>
                  <a:latin typeface="CMU Serif" panose="02000603000000000000" pitchFamily="2" charset="0"/>
                  <a:ea typeface="CMU Serif" panose="02000603000000000000" pitchFamily="2" charset="0"/>
                  <a:cs typeface="CMU Serif" panose="02000603000000000000" pitchFamily="2" charset="0"/>
                </a:endParaRPr>
              </a:p>
              <a:p>
                <a:endParaRPr lang="it-IT" sz="600" b="1" i="1" dirty="0">
                  <a:solidFill>
                    <a:srgbClr val="0E3324"/>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smtClean="0">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it-IT" sz="1200" b="1" dirty="0">
                  <a:solidFill>
                    <a:srgbClr val="0E3324"/>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𝟏𝟐</m:t>
                    </m:r>
                    <m:r>
                      <a:rPr lang="it-IT" sz="1200" b="1" i="1" dirty="0" smtClean="0">
                        <a:solidFill>
                          <a:schemeClr val="tx1">
                            <a:lumMod val="85000"/>
                            <a:lumOff val="15000"/>
                          </a:schemeClr>
                        </a:solidFill>
                        <a:latin typeface="Cambria Math" panose="02040503050406030204" pitchFamily="18" charset="0"/>
                      </a:rPr>
                      <m:t>𝟕𝟎</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𝟕𝟎</m:t>
                    </m:r>
                  </m:oMath>
                </a14:m>
                <a:endParaRPr lang="en-US" sz="1400" b="1"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𝟐𝟖</m:t>
                    </m:r>
                    <m:r>
                      <a:rPr lang="en-US" sz="1200" b="1" i="1" dirty="0" smtClean="0">
                        <a:solidFill>
                          <a:schemeClr val="tx1">
                            <a:lumMod val="85000"/>
                            <a:lumOff val="15000"/>
                          </a:schemeClr>
                        </a:solidFill>
                        <a:latin typeface="Cambria Math" panose="02040503050406030204" pitchFamily="18" charset="0"/>
                      </a:rPr>
                      <m:t> °</m:t>
                    </m:r>
                    <m:r>
                      <a:rPr lang="en-US" sz="1200" b="1" i="1" dirty="0" smtClean="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a:p>
                <a:endParaRPr lang="en-US" sz="600" dirty="0">
                  <a:solidFill>
                    <a:schemeClr val="tx1">
                      <a:lumMod val="85000"/>
                      <a:lumOff val="15000"/>
                    </a:schemeClr>
                  </a:solidFill>
                  <a:latin typeface="CMU Serif" panose="0200060300000000000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𝟐</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𝟏𝟑</m:t>
                    </m:r>
                    <m:r>
                      <a:rPr lang="it-IT" sz="1200" b="1" i="1" dirty="0" smtClean="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𝟑</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𝟎𝟏</m:t>
                    </m:r>
                  </m:oMath>
                </a14:m>
                <a:endParaRPr lang="en-US" sz="12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en-US" sz="1200" b="1" i="1" dirty="0" smtClean="0">
                        <a:solidFill>
                          <a:schemeClr val="tx1">
                            <a:lumMod val="85000"/>
                            <a:lumOff val="15000"/>
                          </a:schemeClr>
                        </a:solidFill>
                        <a:latin typeface="Cambria Math" panose="02040503050406030204" pitchFamily="18" charset="0"/>
                      </a:rPr>
                      <m:t>𝟔𝟒</m:t>
                    </m:r>
                    <m:r>
                      <a:rPr lang="en-US" sz="1200" i="1" dirty="0" smtClean="0">
                        <a:solidFill>
                          <a:schemeClr val="tx1">
                            <a:lumMod val="85000"/>
                            <a:lumOff val="15000"/>
                          </a:schemeClr>
                        </a:solidFill>
                        <a:latin typeface="Cambria Math" panose="02040503050406030204" pitchFamily="18" charset="0"/>
                      </a:rPr>
                      <m:t> </m:t>
                    </m:r>
                  </m:oMath>
                </a14:m>
                <a:r>
                  <a:rPr lang="en-US" sz="1200" dirty="0">
                    <a:solidFill>
                      <a:schemeClr val="tx1">
                        <a:lumMod val="85000"/>
                        <a:lumOff val="15000"/>
                      </a:schemeClr>
                    </a:solidFill>
                    <a:latin typeface="CMU Serif" panose="02000603000000000000"/>
                  </a:rPr>
                  <a:t>°𝑪</a:t>
                </a:r>
              </a:p>
              <a:p>
                <a:endParaRPr lang="en-US" sz="600" dirty="0">
                  <a:solidFill>
                    <a:schemeClr val="tx1">
                      <a:lumMod val="85000"/>
                      <a:lumOff val="15000"/>
                    </a:schemeClr>
                  </a:solidFill>
                  <a:latin typeface="CMU Serif" panose="0200060300000000000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𝟐</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it-IT" sz="1200" b="1" i="1" dirty="0" smtClean="0">
                        <a:solidFill>
                          <a:schemeClr val="tx1">
                            <a:lumMod val="85000"/>
                            <a:lumOff val="15000"/>
                          </a:schemeClr>
                        </a:solidFill>
                        <a:latin typeface="Cambria Math" panose="02040503050406030204" pitchFamily="18" charset="0"/>
                      </a:rPr>
                      <m:t>𝟐𝟎𝟖</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𝟔𝟒</m:t>
                    </m:r>
                  </m:oMath>
                </a14:m>
                <a:endParaRPr lang="en-US" sz="12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𝟐𝟓</m:t>
                    </m:r>
                    <m:r>
                      <a:rPr lang="en-US" sz="1200" b="1" i="1" dirty="0">
                        <a:solidFill>
                          <a:schemeClr val="tx1">
                            <a:lumMod val="85000"/>
                            <a:lumOff val="15000"/>
                          </a:schemeClr>
                        </a:solidFill>
                        <a:latin typeface="Cambria Math" panose="02040503050406030204" pitchFamily="18" charset="0"/>
                      </a:rPr>
                      <m:t> °</m:t>
                    </m:r>
                    <m:r>
                      <a:rPr lang="en-US" sz="1200" b="1" i="1" dirty="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p:txBody>
          </p:sp>
        </mc:Choice>
        <mc:Fallback xmlns="">
          <p:sp>
            <p:nvSpPr>
              <p:cNvPr id="29" name="CasellaDiTesto 7">
                <a:extLst>
                  <a:ext uri="{FF2B5EF4-FFF2-40B4-BE49-F238E27FC236}">
                    <a16:creationId xmlns:a16="http://schemas.microsoft.com/office/drawing/2014/main" id="{B424223F-0DAD-4FAB-2DC1-E9FAF07F4D61}"/>
                  </a:ext>
                </a:extLst>
              </p:cNvPr>
              <p:cNvSpPr txBox="1">
                <a:spLocks noRot="1" noChangeAspect="1" noMove="1" noResize="1" noEditPoints="1" noAdjustHandles="1" noChangeArrowheads="1" noChangeShapeType="1" noTextEdit="1"/>
              </p:cNvSpPr>
              <p:nvPr/>
            </p:nvSpPr>
            <p:spPr>
              <a:xfrm>
                <a:off x="9278570" y="1057546"/>
                <a:ext cx="2097610" cy="2554545"/>
              </a:xfrm>
              <a:prstGeom prst="rect">
                <a:avLst/>
              </a:prstGeom>
              <a:blipFill>
                <a:blip r:embed="rId10"/>
                <a:stretch>
                  <a:fillRect l="-1453" t="-71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CasellaDiTesto 7">
                <a:extLst>
                  <a:ext uri="{FF2B5EF4-FFF2-40B4-BE49-F238E27FC236}">
                    <a16:creationId xmlns:a16="http://schemas.microsoft.com/office/drawing/2014/main" id="{12A80373-DD5E-0628-B289-03E1CBD26A42}"/>
                  </a:ext>
                </a:extLst>
              </p:cNvPr>
              <p:cNvSpPr txBox="1"/>
              <p:nvPr/>
            </p:nvSpPr>
            <p:spPr>
              <a:xfrm>
                <a:off x="9290760" y="3803895"/>
                <a:ext cx="2097610" cy="2554545"/>
              </a:xfrm>
              <a:prstGeom prst="rect">
                <a:avLst/>
              </a:prstGeom>
              <a:noFill/>
            </p:spPr>
            <p:txBody>
              <a:bodyPr wrap="square" rtlCol="0">
                <a:spAutoFit/>
              </a:bodyPr>
              <a:lstStyle/>
              <a:p>
                <a:r>
                  <a:rPr lang="it-IT" sz="1600" b="1" dirty="0">
                    <a:solidFill>
                      <a:srgbClr val="0E3324"/>
                    </a:solidFill>
                    <a:latin typeface="CMU Serif" panose="02000603000000000000" pitchFamily="2" charset="0"/>
                    <a:ea typeface="CMU Serif" panose="02000603000000000000" pitchFamily="2" charset="0"/>
                    <a:cs typeface="CMU Serif" panose="02000603000000000000" pitchFamily="2" charset="0"/>
                  </a:rPr>
                  <a:t>PORTO TOLLE</a:t>
                </a:r>
                <a:endParaRPr lang="it-IT" sz="1600" dirty="0">
                  <a:solidFill>
                    <a:srgbClr val="0E3324"/>
                  </a:solidFill>
                  <a:latin typeface="CMU Serif" panose="02000603000000000000" pitchFamily="2" charset="0"/>
                  <a:ea typeface="CMU Serif" panose="02000603000000000000" pitchFamily="2" charset="0"/>
                  <a:cs typeface="CMU Serif" panose="02000603000000000000" pitchFamily="2" charset="0"/>
                </a:endParaRPr>
              </a:p>
              <a:p>
                <a:endParaRPr lang="it-IT" sz="600" b="1" i="1" dirty="0">
                  <a:solidFill>
                    <a:srgbClr val="0E3324"/>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smtClean="0">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𝟎</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it-IT" sz="1200" b="1" dirty="0">
                  <a:solidFill>
                    <a:srgbClr val="0E3324"/>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m:t>
                    </m:r>
                    <m:r>
                      <a:rPr lang="it-IT" sz="1200" b="1" i="1" dirty="0" smtClean="0">
                        <a:solidFill>
                          <a:schemeClr val="tx1">
                            <a:lumMod val="85000"/>
                            <a:lumOff val="15000"/>
                          </a:schemeClr>
                        </a:solidFill>
                        <a:latin typeface="Cambria Math" panose="02040503050406030204" pitchFamily="18" charset="0"/>
                      </a:rPr>
                      <m:t>𝟏𝟖𝟒</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𝟓𝟔</m:t>
                    </m:r>
                  </m:oMath>
                </a14:m>
                <a:endParaRPr lang="en-US" sz="1400" b="1"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𝟒𝟒</m:t>
                    </m:r>
                    <m:r>
                      <a:rPr lang="en-US" sz="1200" b="1" i="1" dirty="0" smtClean="0">
                        <a:solidFill>
                          <a:schemeClr val="tx1">
                            <a:lumMod val="85000"/>
                            <a:lumOff val="15000"/>
                          </a:schemeClr>
                        </a:solidFill>
                        <a:latin typeface="Cambria Math" panose="02040503050406030204" pitchFamily="18" charset="0"/>
                      </a:rPr>
                      <m:t> °</m:t>
                    </m:r>
                    <m:r>
                      <a:rPr lang="en-US" sz="1200" b="1" i="1" dirty="0" smtClean="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a:p>
                <a:endParaRPr lang="en-US" sz="600" dirty="0">
                  <a:solidFill>
                    <a:schemeClr val="tx1">
                      <a:lumMod val="85000"/>
                      <a:lumOff val="15000"/>
                    </a:schemeClr>
                  </a:solidFill>
                  <a:latin typeface="CMU Serif" panose="0200060300000000000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𝟐</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𝟏</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it-IT" sz="1200" b="1" i="1" dirty="0" smtClean="0">
                        <a:solidFill>
                          <a:schemeClr val="tx1">
                            <a:lumMod val="85000"/>
                            <a:lumOff val="15000"/>
                          </a:schemeClr>
                        </a:solidFill>
                        <a:latin typeface="Cambria Math" panose="02040503050406030204" pitchFamily="18" charset="0"/>
                      </a:rPr>
                      <m:t>𝟐𝟑𝟕</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𝟑𝟖</m:t>
                    </m:r>
                  </m:oMath>
                </a14:m>
                <a:endParaRPr lang="en-US" sz="12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i="1" dirty="0" smtClean="0">
                        <a:solidFill>
                          <a:schemeClr val="tx1">
                            <a:lumMod val="85000"/>
                            <a:lumOff val="15000"/>
                          </a:schemeClr>
                        </a:solidFill>
                        <a:latin typeface="Cambria Math" panose="02040503050406030204" pitchFamily="18" charset="0"/>
                      </a:rPr>
                      <m:t>𝟏</m:t>
                    </m:r>
                    <m:r>
                      <a:rPr lang="en-US" sz="1200" b="1" i="1" dirty="0" smtClean="0">
                        <a:solidFill>
                          <a:schemeClr val="tx1">
                            <a:lumMod val="85000"/>
                            <a:lumOff val="15000"/>
                          </a:schemeClr>
                        </a:solidFill>
                        <a:latin typeface="Cambria Math" panose="02040503050406030204" pitchFamily="18" charset="0"/>
                      </a:rPr>
                      <m:t>.</m:t>
                    </m:r>
                    <m:r>
                      <a:rPr lang="en-US" sz="1200" b="1" i="1" dirty="0" smtClean="0">
                        <a:solidFill>
                          <a:schemeClr val="tx1">
                            <a:lumMod val="85000"/>
                            <a:lumOff val="15000"/>
                          </a:schemeClr>
                        </a:solidFill>
                        <a:latin typeface="Cambria Math" panose="02040503050406030204" pitchFamily="18" charset="0"/>
                      </a:rPr>
                      <m:t>𝟒𝟏</m:t>
                    </m:r>
                    <m:r>
                      <a:rPr lang="en-US" sz="1200" i="1" dirty="0" smtClean="0">
                        <a:solidFill>
                          <a:schemeClr val="tx1">
                            <a:lumMod val="85000"/>
                            <a:lumOff val="15000"/>
                          </a:schemeClr>
                        </a:solidFill>
                        <a:latin typeface="Cambria Math" panose="02040503050406030204" pitchFamily="18" charset="0"/>
                      </a:rPr>
                      <m:t> </m:t>
                    </m:r>
                  </m:oMath>
                </a14:m>
                <a:r>
                  <a:rPr lang="en-US" sz="1200" dirty="0">
                    <a:solidFill>
                      <a:schemeClr val="tx1">
                        <a:lumMod val="85000"/>
                        <a:lumOff val="15000"/>
                      </a:schemeClr>
                    </a:solidFill>
                    <a:latin typeface="CMU Serif" panose="02000603000000000000"/>
                  </a:rPr>
                  <a:t>°𝑪</a:t>
                </a:r>
              </a:p>
              <a:p>
                <a:endParaRPr lang="en-US" sz="600" dirty="0">
                  <a:solidFill>
                    <a:schemeClr val="tx1">
                      <a:lumMod val="85000"/>
                      <a:lumOff val="15000"/>
                    </a:schemeClr>
                  </a:solidFill>
                  <a:latin typeface="CMU Serif" panose="02000603000000000000"/>
                </a:endParaRPr>
              </a:p>
              <a:p>
                <a:pPr/>
                <a14:m>
                  <m:oMathPara xmlns:m="http://schemas.openxmlformats.org/officeDocument/2006/math">
                    <m:oMathParaPr>
                      <m:jc m:val="left"/>
                    </m:oMathParaPr>
                    <m:oMath xmlns:m="http://schemas.openxmlformats.org/officeDocument/2006/math">
                      <m:r>
                        <a:rPr lang="it-IT" sz="1200" b="1" i="1">
                          <a:solidFill>
                            <a:srgbClr val="0E3324"/>
                          </a:solidFill>
                          <a:latin typeface="Cambria Math" panose="02040503050406030204" pitchFamily="18" charset="0"/>
                        </a:rPr>
                        <m:t>𝑨𝑹𝑰𝑴𝑨</m:t>
                      </m:r>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smtClean="0">
                              <a:solidFill>
                                <a:srgbClr val="0E3324"/>
                              </a:solidFill>
                              <a:latin typeface="Cambria Math" panose="02040503050406030204" pitchFamily="18" charset="0"/>
                            </a:rPr>
                            <m:t>𝟎</m:t>
                          </m:r>
                        </m:e>
                      </m:d>
                      <m:sSub>
                        <m:sSubPr>
                          <m:ctrlPr>
                            <a:rPr lang="it-IT" sz="1200" b="1" i="1">
                              <a:solidFill>
                                <a:srgbClr val="0E3324"/>
                              </a:solidFill>
                              <a:latin typeface="Cambria Math" panose="02040503050406030204" pitchFamily="18" charset="0"/>
                            </a:rPr>
                          </m:ctrlPr>
                        </m:sSubPr>
                        <m:e>
                          <m:d>
                            <m:dPr>
                              <m:ctrlPr>
                                <a:rPr lang="it-IT" sz="1200" b="1" i="1">
                                  <a:solidFill>
                                    <a:srgbClr val="0E3324"/>
                                  </a:solidFill>
                                  <a:latin typeface="Cambria Math" panose="02040503050406030204" pitchFamily="18" charset="0"/>
                                </a:rPr>
                              </m:ctrlPr>
                            </m:dPr>
                            <m:e>
                              <m:r>
                                <a:rPr lang="it-IT" sz="1200" b="1" i="1" smtClean="0">
                                  <a:solidFill>
                                    <a:srgbClr val="0E3324"/>
                                  </a:solidFill>
                                  <a:latin typeface="Cambria Math" panose="02040503050406030204" pitchFamily="18" charset="0"/>
                                </a:rPr>
                                <m:t>𝟎</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r>
                                <a:rPr lang="it-IT" sz="1200" b="1" i="1">
                                  <a:solidFill>
                                    <a:srgbClr val="0E3324"/>
                                  </a:solidFill>
                                  <a:latin typeface="Cambria Math" panose="02040503050406030204" pitchFamily="18" charset="0"/>
                                </a:rPr>
                                <m:t>,</m:t>
                              </m:r>
                              <m:r>
                                <a:rPr lang="it-IT" sz="1200" b="1" i="1">
                                  <a:solidFill>
                                    <a:srgbClr val="0E3324"/>
                                  </a:solidFill>
                                  <a:latin typeface="Cambria Math" panose="02040503050406030204" pitchFamily="18" charset="0"/>
                                </a:rPr>
                                <m:t>𝟏</m:t>
                              </m:r>
                            </m:e>
                          </m:d>
                        </m:e>
                        <m:sub>
                          <m:r>
                            <a:rPr lang="it-IT" sz="1200" b="1" i="1">
                              <a:solidFill>
                                <a:srgbClr val="0E3324"/>
                              </a:solidFill>
                              <a:latin typeface="Cambria Math" panose="02040503050406030204" pitchFamily="18" charset="0"/>
                            </a:rPr>
                            <m:t>𝟏𝟐</m:t>
                          </m:r>
                        </m:sub>
                      </m:sSub>
                    </m:oMath>
                  </m:oMathPara>
                </a14:m>
                <a:endParaRPr lang="en-US" sz="14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AIC: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it-IT" sz="1200" b="1" i="1" dirty="0" smtClean="0">
                        <a:solidFill>
                          <a:schemeClr val="tx1">
                            <a:lumMod val="85000"/>
                            <a:lumOff val="15000"/>
                          </a:schemeClr>
                        </a:solidFill>
                        <a:latin typeface="Cambria Math" panose="02040503050406030204" pitchFamily="18" charset="0"/>
                      </a:rPr>
                      <m:t>𝟏𝟓𝟏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𝟒𝟏</m:t>
                    </m:r>
                  </m:oMath>
                </a14:m>
                <a:endParaRPr lang="en-US" sz="1200" dirty="0">
                  <a:solidFill>
                    <a:schemeClr val="tx1">
                      <a:lumMod val="85000"/>
                      <a:lumOff val="15000"/>
                    </a:schemeClr>
                  </a:solidFill>
                  <a:latin typeface="CMU Serif" panose="02000603000000000000"/>
                </a:endParaRPr>
              </a:p>
              <a:p>
                <a:r>
                  <a:rPr lang="en-US" sz="1400" dirty="0">
                    <a:solidFill>
                      <a:schemeClr val="tx1">
                        <a:lumMod val="85000"/>
                        <a:lumOff val="15000"/>
                      </a:schemeClr>
                    </a:solidFill>
                    <a:latin typeface="CMU Serif" panose="02000603000000000000"/>
                  </a:rPr>
                  <a:t>RMSE: </a:t>
                </a:r>
                <a14:m>
                  <m:oMath xmlns:m="http://schemas.openxmlformats.org/officeDocument/2006/math">
                    <m:r>
                      <a:rPr lang="en-US" sz="1200" b="1" i="1" dirty="0">
                        <a:solidFill>
                          <a:schemeClr val="tx1">
                            <a:lumMod val="85000"/>
                            <a:lumOff val="15000"/>
                          </a:schemeClr>
                        </a:solidFill>
                        <a:latin typeface="Cambria Math" panose="02040503050406030204" pitchFamily="18" charset="0"/>
                      </a:rPr>
                      <m:t>𝟏</m:t>
                    </m:r>
                    <m:r>
                      <a:rPr lang="en-US" sz="1200" b="1" i="1" dirty="0">
                        <a:solidFill>
                          <a:schemeClr val="tx1">
                            <a:lumMod val="85000"/>
                            <a:lumOff val="15000"/>
                          </a:schemeClr>
                        </a:solidFill>
                        <a:latin typeface="Cambria Math" panose="02040503050406030204" pitchFamily="18" charset="0"/>
                      </a:rPr>
                      <m:t>.</m:t>
                    </m:r>
                    <m:r>
                      <a:rPr lang="it-IT" sz="1200" b="1" i="1" dirty="0" smtClean="0">
                        <a:solidFill>
                          <a:schemeClr val="tx1">
                            <a:lumMod val="85000"/>
                            <a:lumOff val="15000"/>
                          </a:schemeClr>
                        </a:solidFill>
                        <a:latin typeface="Cambria Math" panose="02040503050406030204" pitchFamily="18" charset="0"/>
                      </a:rPr>
                      <m:t>𝟑𝟖</m:t>
                    </m:r>
                    <m:r>
                      <a:rPr lang="en-US" sz="1200" b="1" i="1" dirty="0">
                        <a:solidFill>
                          <a:schemeClr val="tx1">
                            <a:lumMod val="85000"/>
                            <a:lumOff val="15000"/>
                          </a:schemeClr>
                        </a:solidFill>
                        <a:latin typeface="Cambria Math" panose="02040503050406030204" pitchFamily="18" charset="0"/>
                      </a:rPr>
                      <m:t> °</m:t>
                    </m:r>
                    <m:r>
                      <a:rPr lang="en-US" sz="1200" b="1" i="1" dirty="0">
                        <a:solidFill>
                          <a:schemeClr val="tx1">
                            <a:lumMod val="85000"/>
                            <a:lumOff val="15000"/>
                          </a:schemeClr>
                        </a:solidFill>
                        <a:latin typeface="Cambria Math" panose="02040503050406030204" pitchFamily="18" charset="0"/>
                      </a:rPr>
                      <m:t>𝑪</m:t>
                    </m:r>
                  </m:oMath>
                </a14:m>
                <a:endParaRPr lang="en-US" sz="1400" b="1" dirty="0">
                  <a:solidFill>
                    <a:schemeClr val="tx1">
                      <a:lumMod val="85000"/>
                      <a:lumOff val="15000"/>
                    </a:schemeClr>
                  </a:solidFill>
                  <a:latin typeface="CMU Serif" panose="02000603000000000000"/>
                </a:endParaRPr>
              </a:p>
            </p:txBody>
          </p:sp>
        </mc:Choice>
        <mc:Fallback xmlns="">
          <p:sp>
            <p:nvSpPr>
              <p:cNvPr id="34" name="CasellaDiTesto 7">
                <a:extLst>
                  <a:ext uri="{FF2B5EF4-FFF2-40B4-BE49-F238E27FC236}">
                    <a16:creationId xmlns:a16="http://schemas.microsoft.com/office/drawing/2014/main" id="{12A80373-DD5E-0628-B289-03E1CBD26A42}"/>
                  </a:ext>
                </a:extLst>
              </p:cNvPr>
              <p:cNvSpPr txBox="1">
                <a:spLocks noRot="1" noChangeAspect="1" noMove="1" noResize="1" noEditPoints="1" noAdjustHandles="1" noChangeArrowheads="1" noChangeShapeType="1" noTextEdit="1"/>
              </p:cNvSpPr>
              <p:nvPr/>
            </p:nvSpPr>
            <p:spPr>
              <a:xfrm>
                <a:off x="9290760" y="3803895"/>
                <a:ext cx="2097610" cy="2554545"/>
              </a:xfrm>
              <a:prstGeom prst="rect">
                <a:avLst/>
              </a:prstGeom>
              <a:blipFill>
                <a:blip r:embed="rId11"/>
                <a:stretch>
                  <a:fillRect l="-1453" t="-716"/>
                </a:stretch>
              </a:blipFill>
            </p:spPr>
            <p:txBody>
              <a:bodyPr/>
              <a:lstStyle/>
              <a:p>
                <a:r>
                  <a:rPr lang="it-IT">
                    <a:noFill/>
                  </a:rPr>
                  <a:t> </a:t>
                </a:r>
              </a:p>
            </p:txBody>
          </p:sp>
        </mc:Fallback>
      </mc:AlternateContent>
      <p:pic>
        <p:nvPicPr>
          <p:cNvPr id="38" name="Graphic 37">
            <a:extLst>
              <a:ext uri="{FF2B5EF4-FFF2-40B4-BE49-F238E27FC236}">
                <a16:creationId xmlns:a16="http://schemas.microsoft.com/office/drawing/2014/main" id="{18BC7656-CF36-5B67-538D-51F7E7E5C4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54496" y="825989"/>
            <a:ext cx="3024073" cy="3024073"/>
          </a:xfrm>
          <a:prstGeom prst="rect">
            <a:avLst/>
          </a:prstGeom>
        </p:spPr>
      </p:pic>
      <p:pic>
        <p:nvPicPr>
          <p:cNvPr id="33" name="Graphic 32">
            <a:extLst>
              <a:ext uri="{FF2B5EF4-FFF2-40B4-BE49-F238E27FC236}">
                <a16:creationId xmlns:a16="http://schemas.microsoft.com/office/drawing/2014/main" id="{4DB27819-3528-9F9C-D028-29A6B1B0AC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66688" y="3639721"/>
            <a:ext cx="3024073" cy="3024073"/>
          </a:xfrm>
          <a:prstGeom prst="rect">
            <a:avLst/>
          </a:prstGeom>
        </p:spPr>
      </p:pic>
    </p:spTree>
    <p:extLst>
      <p:ext uri="{BB962C8B-B14F-4D97-AF65-F5344CB8AC3E}">
        <p14:creationId xmlns:p14="http://schemas.microsoft.com/office/powerpoint/2010/main" val="3361821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1494-2DF0-C1D1-B625-088BE4766934}"/>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C443BE2E-D0D1-511E-FAF5-BC8F9B3EFEC1}"/>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sp>
        <p:nvSpPr>
          <p:cNvPr id="14" name="Rettangolo 5">
            <a:extLst>
              <a:ext uri="{FF2B5EF4-FFF2-40B4-BE49-F238E27FC236}">
                <a16:creationId xmlns:a16="http://schemas.microsoft.com/office/drawing/2014/main" id="{36B712AE-5F76-6F5B-5FA5-D9839440F456}"/>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pic>
        <p:nvPicPr>
          <p:cNvPr id="15" name="Picture 10" descr="Uni-Padua-IT - iGEM 2023">
            <a:extLst>
              <a:ext uri="{FF2B5EF4-FFF2-40B4-BE49-F238E27FC236}">
                <a16:creationId xmlns:a16="http://schemas.microsoft.com/office/drawing/2014/main" id="{E3FDE4B7-9E9F-05F5-DCB6-898F494A3C32}"/>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asellaDiTesto 6">
                <a:extLst>
                  <a:ext uri="{FF2B5EF4-FFF2-40B4-BE49-F238E27FC236}">
                    <a16:creationId xmlns:a16="http://schemas.microsoft.com/office/drawing/2014/main" id="{188A81FB-84A7-2143-C2F5-6662B4426972}"/>
                  </a:ext>
                </a:extLst>
              </p:cNvPr>
              <p:cNvSpPr txBox="1"/>
              <p:nvPr/>
            </p:nvSpPr>
            <p:spPr>
              <a:xfrm>
                <a:off x="194616" y="73965"/>
                <a:ext cx="5968439" cy="461665"/>
              </a:xfrm>
              <a:prstGeom prst="rect">
                <a:avLst/>
              </a:prstGeom>
              <a:noFill/>
            </p:spPr>
            <p:txBody>
              <a:bodyPr wrap="square" rtlCol="0">
                <a:spAutoFit/>
              </a:bodyPr>
              <a:lstStyle/>
              <a:p>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Backup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2</a:t>
                </a:r>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 Posterior on </a:t>
                </a:r>
                <a14:m>
                  <m:oMath xmlns:m="http://schemas.openxmlformats.org/officeDocument/2006/math">
                    <m:r>
                      <a:rPr lang="it-IT" sz="2400" b="1" i="1" noProof="0" smtClean="0">
                        <a:solidFill>
                          <a:schemeClr val="bg1">
                            <a:lumMod val="95000"/>
                          </a:schemeClr>
                        </a:solidFill>
                        <a:effectLst/>
                        <a:latin typeface="Cambria Math" panose="02040503050406030204" pitchFamily="18" charset="0"/>
                        <a:ea typeface="CMU Serif" panose="02000603000000000000" pitchFamily="2" charset="0"/>
                        <a:cs typeface="CMU Serif" panose="02000603000000000000" pitchFamily="2" charset="0"/>
                      </a:rPr>
                      <m:t>𝒂</m:t>
                    </m:r>
                  </m:oMath>
                </a14:m>
                <a:endParaRPr lang="en-US" sz="2400" noProof="0" dirty="0">
                  <a:solidFill>
                    <a:schemeClr val="bg1">
                      <a:lumMod val="95000"/>
                    </a:schemeClr>
                  </a:solidFill>
                </a:endParaRPr>
              </a:p>
            </p:txBody>
          </p:sp>
        </mc:Choice>
        <mc:Fallback xmlns="">
          <p:sp>
            <p:nvSpPr>
              <p:cNvPr id="13" name="CasellaDiTesto 6">
                <a:extLst>
                  <a:ext uri="{FF2B5EF4-FFF2-40B4-BE49-F238E27FC236}">
                    <a16:creationId xmlns:a16="http://schemas.microsoft.com/office/drawing/2014/main" id="{188A81FB-84A7-2143-C2F5-6662B4426972}"/>
                  </a:ext>
                </a:extLst>
              </p:cNvPr>
              <p:cNvSpPr txBox="1">
                <a:spLocks noRot="1" noChangeAspect="1" noMove="1" noResize="1" noEditPoints="1" noAdjustHandles="1" noChangeArrowheads="1" noChangeShapeType="1" noTextEdit="1"/>
              </p:cNvSpPr>
              <p:nvPr/>
            </p:nvSpPr>
            <p:spPr>
              <a:xfrm>
                <a:off x="194616" y="73965"/>
                <a:ext cx="5968439" cy="461665"/>
              </a:xfrm>
              <a:prstGeom prst="rect">
                <a:avLst/>
              </a:prstGeom>
              <a:blipFill>
                <a:blip r:embed="rId4"/>
                <a:stretch>
                  <a:fillRect l="-1634" t="-11842" b="-2763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E210FD6A-D6C9-F436-BA40-A6EE194F2F17}"/>
                  </a:ext>
                </a:extLst>
              </p:cNvPr>
              <p:cNvSpPr txBox="1"/>
              <p:nvPr/>
            </p:nvSpPr>
            <p:spPr>
              <a:xfrm>
                <a:off x="6922867" y="2964068"/>
                <a:ext cx="4299868" cy="738792"/>
              </a:xfrm>
              <a:prstGeom prst="rect">
                <a:avLst/>
              </a:prstGeom>
              <a:noFill/>
            </p:spPr>
            <p:txBody>
              <a:bodyPr wrap="square" rtlCol="0">
                <a:spAutoFit/>
              </a:bodyPr>
              <a:lstStyle/>
              <a:p>
                <a:pPr algn="ctr"/>
                <a:r>
                  <a:rPr lang="en-US" sz="2000" b="1" noProof="0" dirty="0">
                    <a:latin typeface="CMU Serif" panose="02000603000000000000"/>
                  </a:rPr>
                  <a:t>What if we had assumed, for example</a:t>
                </a:r>
                <a14:m>
                  <m:oMath xmlns:m="http://schemas.openxmlformats.org/officeDocument/2006/math">
                    <m:r>
                      <a:rPr lang="en-US" sz="2000" b="1" i="1" noProof="0" smtClean="0">
                        <a:latin typeface="Cambria Math" panose="02040503050406030204" pitchFamily="18" charset="0"/>
                      </a:rPr>
                      <m:t>:</m:t>
                    </m:r>
                  </m:oMath>
                </a14:m>
                <a:endParaRPr lang="it-IT" sz="2000" b="1" i="1" noProof="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1" i="1" noProof="0" smtClean="0">
                          <a:latin typeface="Cambria Math" panose="02040503050406030204" pitchFamily="18" charset="0"/>
                        </a:rPr>
                        <m:t> </m:t>
                      </m:r>
                      <m:r>
                        <a:rPr lang="en-US" sz="2000" i="1" noProof="0" smtClean="0">
                          <a:latin typeface="Cambria Math" panose="02040503050406030204" pitchFamily="18" charset="0"/>
                          <a:ea typeface="Cambria Math" panose="02040503050406030204" pitchFamily="18" charset="0"/>
                        </a:rPr>
                        <m:t>∆</m:t>
                      </m:r>
                      <m:sSub>
                        <m:sSubPr>
                          <m:ctrlPr>
                            <a:rPr lang="en-US" sz="2000" b="0" i="1" noProof="0" smtClean="0">
                              <a:latin typeface="Cambria Math" panose="02040503050406030204" pitchFamily="18" charset="0"/>
                              <a:ea typeface="Cambria Math" panose="02040503050406030204" pitchFamily="18" charset="0"/>
                            </a:rPr>
                          </m:ctrlPr>
                        </m:sSubPr>
                        <m:e>
                          <m:r>
                            <a:rPr lang="en-US" sz="2000" b="0" i="1" noProof="0" smtClean="0">
                              <a:latin typeface="Cambria Math" panose="02040503050406030204" pitchFamily="18" charset="0"/>
                              <a:ea typeface="Cambria Math" panose="02040503050406030204" pitchFamily="18" charset="0"/>
                            </a:rPr>
                            <m:t>𝑇</m:t>
                          </m:r>
                        </m:e>
                        <m:sub>
                          <m:r>
                            <a:rPr lang="en-US" sz="2000" b="0" i="1" noProof="0" smtClean="0">
                              <a:latin typeface="Cambria Math" panose="02040503050406030204" pitchFamily="18" charset="0"/>
                              <a:ea typeface="Cambria Math" panose="02040503050406030204" pitchFamily="18" charset="0"/>
                            </a:rPr>
                            <m:t>𝑗</m:t>
                          </m:r>
                        </m:sub>
                      </m:sSub>
                      <m:r>
                        <a:rPr lang="en-US" sz="2000" b="0" i="1" noProof="0" smtClean="0">
                          <a:latin typeface="Cambria Math" panose="02040503050406030204" pitchFamily="18" charset="0"/>
                          <a:ea typeface="Cambria Math" panose="02040503050406030204" pitchFamily="18" charset="0"/>
                        </a:rPr>
                        <m:t> ~ </m:t>
                      </m:r>
                      <m:r>
                        <a:rPr lang="en-US" sz="2000" b="0" i="1" noProof="0" smtClean="0">
                          <a:latin typeface="Cambria Math" panose="02040503050406030204" pitchFamily="18" charset="0"/>
                          <a:ea typeface="Cambria Math" panose="02040503050406030204" pitchFamily="18" charset="0"/>
                        </a:rPr>
                        <m:t>𝑁𝑜𝑟𝑚</m:t>
                      </m:r>
                      <m:d>
                        <m:dPr>
                          <m:ctrlPr>
                            <a:rPr lang="en-US" sz="2000" b="0" i="1" noProof="0" smtClean="0">
                              <a:latin typeface="Cambria Math" panose="02040503050406030204" pitchFamily="18" charset="0"/>
                              <a:ea typeface="Cambria Math" panose="02040503050406030204" pitchFamily="18" charset="0"/>
                            </a:rPr>
                          </m:ctrlPr>
                        </m:dPr>
                        <m:e>
                          <m:r>
                            <a:rPr lang="en-US" sz="2000" b="0" i="1" noProof="0" smtClean="0">
                              <a:latin typeface="Cambria Math" panose="02040503050406030204" pitchFamily="18" charset="0"/>
                              <a:ea typeface="Cambria Math" panose="02040503050406030204" pitchFamily="18" charset="0"/>
                            </a:rPr>
                            <m:t>𝑎𝑗</m:t>
                          </m:r>
                          <m:r>
                            <a:rPr lang="en-US" sz="2000" b="0" i="1" noProof="0" smtClean="0">
                              <a:latin typeface="Cambria Math" panose="02040503050406030204" pitchFamily="18" charset="0"/>
                              <a:ea typeface="Cambria Math" panose="02040503050406030204" pitchFamily="18" charset="0"/>
                            </a:rPr>
                            <m:t>+</m:t>
                          </m:r>
                          <m:r>
                            <a:rPr lang="en-US" sz="2000" b="0" i="1" noProof="0" smtClean="0">
                              <a:latin typeface="Cambria Math" panose="02040503050406030204" pitchFamily="18" charset="0"/>
                              <a:ea typeface="Cambria Math" panose="02040503050406030204" pitchFamily="18" charset="0"/>
                            </a:rPr>
                            <m:t>𝑏</m:t>
                          </m:r>
                          <m:r>
                            <a:rPr lang="en-US" sz="2000" b="0" i="1" noProof="0" smtClean="0">
                              <a:latin typeface="Cambria Math" panose="02040503050406030204" pitchFamily="18" charset="0"/>
                              <a:ea typeface="Cambria Math" panose="02040503050406030204" pitchFamily="18" charset="0"/>
                            </a:rPr>
                            <m:t>,</m:t>
                          </m:r>
                          <m:sSup>
                            <m:sSupPr>
                              <m:ctrlPr>
                                <a:rPr lang="en-US" sz="2000" b="0" i="1" noProof="0" smtClean="0">
                                  <a:latin typeface="Cambria Math" panose="02040503050406030204" pitchFamily="18" charset="0"/>
                                  <a:ea typeface="Cambria Math" panose="02040503050406030204" pitchFamily="18" charset="0"/>
                                </a:rPr>
                              </m:ctrlPr>
                            </m:sSupPr>
                            <m:e>
                              <m:r>
                                <a:rPr lang="en-US" sz="2000" b="0" i="1" noProof="0" smtClean="0">
                                  <a:latin typeface="Cambria Math" panose="02040503050406030204" pitchFamily="18" charset="0"/>
                                  <a:ea typeface="Cambria Math" panose="02040503050406030204" pitchFamily="18" charset="0"/>
                                </a:rPr>
                                <m:t>𝜎</m:t>
                              </m:r>
                            </m:e>
                            <m:sup>
                              <m:r>
                                <a:rPr lang="en-US" sz="2000" b="0" i="1" noProof="0" smtClean="0">
                                  <a:latin typeface="Cambria Math" panose="02040503050406030204" pitchFamily="18" charset="0"/>
                                  <a:ea typeface="Cambria Math" panose="02040503050406030204" pitchFamily="18" charset="0"/>
                                </a:rPr>
                                <m:t>2</m:t>
                              </m:r>
                            </m:sup>
                          </m:sSup>
                        </m:e>
                      </m:d>
                    </m:oMath>
                  </m:oMathPara>
                </a14:m>
                <a:endParaRPr lang="en-US" sz="2000" noProof="0" dirty="0">
                  <a:latin typeface="CMU Serif" panose="02000603000000000000"/>
                </a:endParaRPr>
              </a:p>
            </p:txBody>
          </p:sp>
        </mc:Choice>
        <mc:Fallback xmlns="">
          <p:sp>
            <p:nvSpPr>
              <p:cNvPr id="2" name="CasellaDiTesto 1">
                <a:extLst>
                  <a:ext uri="{FF2B5EF4-FFF2-40B4-BE49-F238E27FC236}">
                    <a16:creationId xmlns:a16="http://schemas.microsoft.com/office/drawing/2014/main" id="{E210FD6A-D6C9-F436-BA40-A6EE194F2F17}"/>
                  </a:ext>
                </a:extLst>
              </p:cNvPr>
              <p:cNvSpPr txBox="1">
                <a:spLocks noRot="1" noChangeAspect="1" noMove="1" noResize="1" noEditPoints="1" noAdjustHandles="1" noChangeArrowheads="1" noChangeShapeType="1" noTextEdit="1"/>
              </p:cNvSpPr>
              <p:nvPr/>
            </p:nvSpPr>
            <p:spPr>
              <a:xfrm>
                <a:off x="6922867" y="2964068"/>
                <a:ext cx="4299868" cy="738792"/>
              </a:xfrm>
              <a:prstGeom prst="rect">
                <a:avLst/>
              </a:prstGeom>
              <a:blipFill>
                <a:blip r:embed="rId5"/>
                <a:stretch>
                  <a:fillRect l="-851" t="-4132" b="-5785"/>
                </a:stretch>
              </a:blipFill>
            </p:spPr>
            <p:txBody>
              <a:bodyPr/>
              <a:lstStyle/>
              <a:p>
                <a:r>
                  <a:rPr lang="it-IT">
                    <a:noFill/>
                  </a:rPr>
                  <a:t> </a:t>
                </a:r>
              </a:p>
            </p:txBody>
          </p:sp>
        </mc:Fallback>
      </mc:AlternateContent>
      <p:pic>
        <p:nvPicPr>
          <p:cNvPr id="8" name="Immagine 7" descr="Immagine che contiene testo, schermata, Carattere&#10;&#10;Il contenuto generato dall'IA potrebbe non essere corretto.">
            <a:extLst>
              <a:ext uri="{FF2B5EF4-FFF2-40B4-BE49-F238E27FC236}">
                <a16:creationId xmlns:a16="http://schemas.microsoft.com/office/drawing/2014/main" id="{43E772C3-518B-A3E4-0059-B26501D318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2918" y="1766999"/>
            <a:ext cx="5295900" cy="3524250"/>
          </a:xfrm>
          <a:prstGeom prst="rect">
            <a:avLst/>
          </a:prstGeom>
        </p:spPr>
      </p:pic>
      <p:sp>
        <p:nvSpPr>
          <p:cNvPr id="10" name="CasellaDiTesto 9">
            <a:extLst>
              <a:ext uri="{FF2B5EF4-FFF2-40B4-BE49-F238E27FC236}">
                <a16:creationId xmlns:a16="http://schemas.microsoft.com/office/drawing/2014/main" id="{92C645CF-B8F8-99BC-49AC-754BB9F6F2AA}"/>
              </a:ext>
            </a:extLst>
          </p:cNvPr>
          <p:cNvSpPr txBox="1"/>
          <p:nvPr/>
        </p:nvSpPr>
        <p:spPr>
          <a:xfrm>
            <a:off x="7616216" y="3795036"/>
            <a:ext cx="2913170" cy="400110"/>
          </a:xfrm>
          <a:prstGeom prst="rect">
            <a:avLst/>
          </a:prstGeom>
          <a:noFill/>
        </p:spPr>
        <p:txBody>
          <a:bodyPr wrap="none" rtlCol="0">
            <a:spAutoFit/>
          </a:bodyPr>
          <a:lstStyle/>
          <a:p>
            <a:r>
              <a:rPr lang="en-US" sz="2000" b="1" noProof="0" dirty="0">
                <a:latin typeface="CMU Serif" panose="02000603000000000000"/>
              </a:rPr>
              <a:t>Always compatible with 0</a:t>
            </a:r>
          </a:p>
        </p:txBody>
      </p:sp>
    </p:spTree>
    <p:extLst>
      <p:ext uri="{BB962C8B-B14F-4D97-AF65-F5344CB8AC3E}">
        <p14:creationId xmlns:p14="http://schemas.microsoft.com/office/powerpoint/2010/main" val="409783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F0157-BBAF-A952-528B-8D2D3CA55A5D}"/>
            </a:ext>
          </a:extLst>
        </p:cNvPr>
        <p:cNvGrpSpPr/>
        <p:nvPr/>
      </p:nvGrpSpPr>
      <p:grpSpPr>
        <a:xfrm>
          <a:off x="0" y="0"/>
          <a:ext cx="0" cy="0"/>
          <a:chOff x="0" y="0"/>
          <a:chExt cx="0" cy="0"/>
        </a:xfrm>
      </p:grpSpPr>
      <p:sp>
        <p:nvSpPr>
          <p:cNvPr id="12" name="Rettangolo 3">
            <a:extLst>
              <a:ext uri="{FF2B5EF4-FFF2-40B4-BE49-F238E27FC236}">
                <a16:creationId xmlns:a16="http://schemas.microsoft.com/office/drawing/2014/main" id="{4BA8AB72-15CE-8C1D-65D6-ED1C880C893B}"/>
              </a:ext>
            </a:extLst>
          </p:cNvPr>
          <p:cNvSpPr/>
          <p:nvPr/>
        </p:nvSpPr>
        <p:spPr>
          <a:xfrm>
            <a:off x="0" y="0"/>
            <a:ext cx="12192000" cy="609599"/>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sp>
        <p:nvSpPr>
          <p:cNvPr id="14" name="Rettangolo 5">
            <a:extLst>
              <a:ext uri="{FF2B5EF4-FFF2-40B4-BE49-F238E27FC236}">
                <a16:creationId xmlns:a16="http://schemas.microsoft.com/office/drawing/2014/main" id="{5251D1F6-5FCE-5013-1DA9-9DC95ED2CB9B}"/>
              </a:ext>
            </a:extLst>
          </p:cNvPr>
          <p:cNvSpPr/>
          <p:nvPr/>
        </p:nvSpPr>
        <p:spPr>
          <a:xfrm>
            <a:off x="0" y="6737764"/>
            <a:ext cx="12192000" cy="120236"/>
          </a:xfrm>
          <a:prstGeom prst="rect">
            <a:avLst/>
          </a:prstGeom>
          <a:solidFill>
            <a:srgbClr val="0E332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br>
              <a:rPr lang="en-US" noProof="0" dirty="0"/>
            </a:br>
            <a:endParaRPr lang="en-US" noProof="0" dirty="0"/>
          </a:p>
        </p:txBody>
      </p:sp>
      <p:pic>
        <p:nvPicPr>
          <p:cNvPr id="15" name="Picture 10" descr="Uni-Padua-IT - iGEM 2023">
            <a:extLst>
              <a:ext uri="{FF2B5EF4-FFF2-40B4-BE49-F238E27FC236}">
                <a16:creationId xmlns:a16="http://schemas.microsoft.com/office/drawing/2014/main" id="{BA49B217-0C0F-7FD3-DA98-C2BDAF318388}"/>
              </a:ext>
            </a:extLst>
          </p:cNvPr>
          <p:cNvPicPr>
            <a:picLocks noChangeAspect="1" noChangeArrowheads="1"/>
          </p:cNvPicPr>
          <p:nvPr/>
        </p:nvPicPr>
        <p:blipFill rotWithShape="1">
          <a:blip r:embed="rId2">
            <a:alphaModFix amt="19000"/>
            <a:duotone>
              <a:prstClr val="black"/>
              <a:schemeClr val="accent1">
                <a:lumMod val="50000"/>
                <a:tint val="45000"/>
                <a:satMod val="400000"/>
              </a:schemeClr>
            </a:duotone>
            <a:extLst>
              <a:ext uri="{BEBA8EAE-BF5A-486C-A8C5-ECC9F3942E4B}">
                <a14:imgProps xmlns:a14="http://schemas.microsoft.com/office/drawing/2010/main">
                  <a14:imgLayer r:embed="rId3">
                    <a14:imgEffect>
                      <a14:colorTemperature colorTemp="2843"/>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t="37214" r="66834" b="59318"/>
          <a:stretch/>
        </p:blipFill>
        <p:spPr bwMode="auto">
          <a:xfrm>
            <a:off x="1132918" y="-5703"/>
            <a:ext cx="11059082" cy="609599"/>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6">
            <a:extLst>
              <a:ext uri="{FF2B5EF4-FFF2-40B4-BE49-F238E27FC236}">
                <a16:creationId xmlns:a16="http://schemas.microsoft.com/office/drawing/2014/main" id="{D15842F8-B988-082F-FB01-4FB813B6493A}"/>
              </a:ext>
            </a:extLst>
          </p:cNvPr>
          <p:cNvSpPr txBox="1"/>
          <p:nvPr/>
        </p:nvSpPr>
        <p:spPr>
          <a:xfrm>
            <a:off x="194616" y="73965"/>
            <a:ext cx="5968439" cy="461665"/>
          </a:xfrm>
          <a:prstGeom prst="rect">
            <a:avLst/>
          </a:prstGeom>
          <a:noFill/>
        </p:spPr>
        <p:txBody>
          <a:bodyPr wrap="square" rtlCol="0">
            <a:spAutoFit/>
          </a:bodyPr>
          <a:lstStyle/>
          <a:p>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Backup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2</a:t>
            </a:r>
            <a:r>
              <a:rPr lang="en-US" sz="2400" b="1" i="0" noProof="0" dirty="0">
                <a:solidFill>
                  <a:schemeClr val="bg1">
                    <a:lumMod val="95000"/>
                  </a:schemeClr>
                </a:solidFill>
                <a:effectLst/>
                <a:latin typeface="CMU Serif" panose="02000603000000000000" pitchFamily="2" charset="0"/>
                <a:ea typeface="CMU Serif" panose="02000603000000000000" pitchFamily="2" charset="0"/>
                <a:cs typeface="CMU Serif" panose="02000603000000000000" pitchFamily="2" charset="0"/>
              </a:rPr>
              <a:t>: </a:t>
            </a:r>
            <a:r>
              <a:rPr lang="en-US" sz="2400" b="1" noProof="0" dirty="0">
                <a:solidFill>
                  <a:schemeClr val="bg1">
                    <a:lumMod val="95000"/>
                  </a:schemeClr>
                </a:solidFill>
                <a:latin typeface="CMU Serif" panose="02000603000000000000" pitchFamily="2" charset="0"/>
                <a:ea typeface="CMU Serif" panose="02000603000000000000" pitchFamily="2" charset="0"/>
                <a:cs typeface="CMU Serif" panose="02000603000000000000" pitchFamily="2" charset="0"/>
              </a:rPr>
              <a:t>Compatibility between regions</a:t>
            </a:r>
            <a:endParaRPr lang="en-US" sz="2400" noProof="0" dirty="0">
              <a:solidFill>
                <a:schemeClr val="bg1">
                  <a:lumMod val="95000"/>
                </a:schemeClr>
              </a:solidFill>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4629F4B0-4C3A-1A43-9B63-9BE44FF5F345}"/>
                  </a:ext>
                </a:extLst>
              </p:cNvPr>
              <p:cNvSpPr txBox="1"/>
              <p:nvPr/>
            </p:nvSpPr>
            <p:spPr>
              <a:xfrm>
                <a:off x="2414415" y="1254205"/>
                <a:ext cx="6958185" cy="4529702"/>
              </a:xfrm>
              <a:prstGeom prst="rect">
                <a:avLst/>
              </a:prstGeom>
              <a:noFill/>
            </p:spPr>
            <p:txBody>
              <a:bodyPr wrap="square" rtlCol="0">
                <a:spAutoFit/>
              </a:bodyPr>
              <a:lstStyle/>
              <a:p>
                <a:r>
                  <a:rPr lang="en-US" b="1" noProof="0" dirty="0"/>
                  <a:t>The regional trends </a:t>
                </a:r>
                <a14:m>
                  <m:oMath xmlns:m="http://schemas.openxmlformats.org/officeDocument/2006/math">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𝒃</m:t>
                        </m:r>
                      </m:e>
                      <m:sub>
                        <m:r>
                          <a:rPr lang="en-US" b="1" i="1" noProof="0" smtClean="0">
                            <a:latin typeface="Cambria Math" panose="02040503050406030204" pitchFamily="18" charset="0"/>
                          </a:rPr>
                          <m:t>𝒑</m:t>
                        </m:r>
                      </m:sub>
                    </m:sSub>
                  </m:oMath>
                </a14:m>
                <a:r>
                  <a:rPr lang="en-US" b="1" noProof="0" dirty="0"/>
                  <a:t> and </a:t>
                </a:r>
                <a14:m>
                  <m:oMath xmlns:m="http://schemas.openxmlformats.org/officeDocument/2006/math">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𝒃</m:t>
                        </m:r>
                      </m:e>
                      <m:sub>
                        <m:r>
                          <a:rPr lang="en-US" b="1" i="1" noProof="0" smtClean="0">
                            <a:latin typeface="Cambria Math" panose="02040503050406030204" pitchFamily="18" charset="0"/>
                          </a:rPr>
                          <m:t>𝒗</m:t>
                        </m:r>
                      </m:sub>
                    </m:sSub>
                    <m:r>
                      <a:rPr lang="en-US" b="1" i="0" noProof="0" smtClean="0">
                        <a:latin typeface="Cambria Math" panose="02040503050406030204" pitchFamily="18" charset="0"/>
                      </a:rPr>
                      <m:t> </m:t>
                    </m:r>
                  </m:oMath>
                </a14:m>
                <a:r>
                  <a:rPr lang="en-US" b="1" noProof="0" dirty="0"/>
                  <a:t>both have a posterior which is not strictly speaking a gaussian distribution. To test whether the two results are compatible, one should use the t-student distribution.</a:t>
                </a:r>
              </a:p>
              <a:p>
                <a:endParaRPr lang="en-US" sz="1200" b="1" noProof="0" dirty="0"/>
              </a:p>
              <a:p>
                <a:r>
                  <a:rPr lang="en-US" b="1" noProof="0" dirty="0"/>
                  <a:t>Using </a:t>
                </a:r>
                <a:r>
                  <a:rPr lang="en-US" b="1" noProof="0" dirty="0">
                    <a:solidFill>
                      <a:schemeClr val="tx2">
                        <a:lumMod val="75000"/>
                        <a:lumOff val="25000"/>
                      </a:schemeClr>
                    </a:solidFill>
                  </a:rPr>
                  <a:t>independent flat priors</a:t>
                </a:r>
                <a:r>
                  <a:rPr lang="en-US" b="1" noProof="0" dirty="0"/>
                  <a:t>, we estimate the variance as:</a:t>
                </a:r>
              </a:p>
              <a:p>
                <a:endParaRPr lang="en-US" i="1" dirty="0">
                  <a:latin typeface="Cambria Math" panose="02040503050406030204" pitchFamily="18" charset="0"/>
                  <a:ea typeface="Cambria Math" panose="02040503050406030204" pitchFamily="18" charset="0"/>
                </a:endParaRPr>
              </a:p>
              <a:p>
                <a:pPr algn="ctr"/>
                <a14:m>
                  <m:oMath xmlns:m="http://schemas.openxmlformats.org/officeDocument/2006/math">
                    <m:r>
                      <a:rPr lang="en-US" sz="2400" b="0" i="1" noProof="0" smtClean="0">
                        <a:latin typeface="Cambria Math" panose="02040503050406030204" pitchFamily="18" charset="0"/>
                        <a:ea typeface="Cambria Math" panose="02040503050406030204" pitchFamily="18" charset="0"/>
                      </a:rPr>
                      <m:t>  </m:t>
                    </m:r>
                    <m:sSup>
                      <m:sSupPr>
                        <m:ctrlPr>
                          <a:rPr lang="en-US" sz="2400" i="1" noProof="0" smtClean="0">
                            <a:latin typeface="Cambria Math" panose="02040503050406030204" pitchFamily="18" charset="0"/>
                            <a:ea typeface="Cambria Math" panose="02040503050406030204" pitchFamily="18" charset="0"/>
                          </a:rPr>
                        </m:ctrlPr>
                      </m:sSupPr>
                      <m:e>
                        <m:acc>
                          <m:accPr>
                            <m:chr m:val="̂"/>
                            <m:ctrlPr>
                              <a:rPr lang="en-US" sz="2400" i="1" noProof="0" smtClean="0">
                                <a:latin typeface="Cambria Math" panose="02040503050406030204" pitchFamily="18" charset="0"/>
                                <a:ea typeface="Cambria Math" panose="02040503050406030204" pitchFamily="18" charset="0"/>
                              </a:rPr>
                            </m:ctrlPr>
                          </m:accPr>
                          <m:e>
                            <m:r>
                              <a:rPr lang="en-US" sz="2400" b="0" i="1" noProof="0" smtClean="0">
                                <a:latin typeface="Cambria Math" panose="02040503050406030204" pitchFamily="18" charset="0"/>
                                <a:ea typeface="Cambria Math" panose="02040503050406030204" pitchFamily="18" charset="0"/>
                              </a:rPr>
                              <m:t>𝜎</m:t>
                            </m:r>
                          </m:e>
                        </m:acc>
                      </m:e>
                      <m:sup>
                        <m:r>
                          <a:rPr lang="en-US" sz="2400" b="0" i="1" noProof="0" smtClean="0">
                            <a:latin typeface="Cambria Math" panose="02040503050406030204" pitchFamily="18" charset="0"/>
                            <a:ea typeface="Cambria Math" panose="02040503050406030204" pitchFamily="18" charset="0"/>
                          </a:rPr>
                          <m:t>2</m:t>
                        </m:r>
                      </m:sup>
                    </m:sSup>
                    <m:r>
                      <a:rPr lang="en-US" sz="2400" b="0" i="1" noProof="0" smtClean="0">
                        <a:latin typeface="Cambria Math" panose="02040503050406030204" pitchFamily="18" charset="0"/>
                        <a:ea typeface="Cambria Math" panose="02040503050406030204" pitchFamily="18" charset="0"/>
                      </a:rPr>
                      <m:t>=</m:t>
                    </m:r>
                    <m:f>
                      <m:fPr>
                        <m:ctrlPr>
                          <a:rPr lang="en-US" sz="2400" i="1" noProof="0" smtClean="0">
                            <a:latin typeface="Cambria Math" panose="02040503050406030204" pitchFamily="18" charset="0"/>
                            <a:ea typeface="Cambria Math" panose="02040503050406030204" pitchFamily="18" charset="0"/>
                          </a:rPr>
                        </m:ctrlPr>
                      </m:fPr>
                      <m:num>
                        <m:sSup>
                          <m:sSupPr>
                            <m:ctrlPr>
                              <a:rPr lang="en-US" sz="2400" i="1" noProof="0" smtClean="0">
                                <a:latin typeface="Cambria Math" panose="02040503050406030204" pitchFamily="18" charset="0"/>
                                <a:ea typeface="Cambria Math" panose="02040503050406030204" pitchFamily="18" charset="0"/>
                              </a:rPr>
                            </m:ctrlPr>
                          </m:sSupPr>
                          <m:e>
                            <m:nary>
                              <m:naryPr>
                                <m:chr m:val="∑"/>
                                <m:ctrlPr>
                                  <a:rPr lang="en-US" sz="2400" i="1" noProof="0" smtClean="0">
                                    <a:latin typeface="Cambria Math" panose="02040503050406030204" pitchFamily="18" charset="0"/>
                                    <a:ea typeface="Cambria Math" panose="02040503050406030204" pitchFamily="18" charset="0"/>
                                  </a:rPr>
                                </m:ctrlPr>
                              </m:naryPr>
                              <m:sub>
                                <m:r>
                                  <m:rPr>
                                    <m:brk m:alnAt="23"/>
                                  </m:rPr>
                                  <a:rPr lang="en-US" sz="2400" b="0" i="1" noProof="0" smtClean="0">
                                    <a:latin typeface="Cambria Math" panose="02040503050406030204" pitchFamily="18" charset="0"/>
                                    <a:ea typeface="Cambria Math" panose="02040503050406030204" pitchFamily="18" charset="0"/>
                                  </a:rPr>
                                  <m:t>𝑖</m:t>
                                </m:r>
                              </m:sub>
                              <m:sup>
                                <m:r>
                                  <a:rPr lang="en-US" sz="2400" b="0" i="1" noProof="0" smtClean="0">
                                    <a:latin typeface="Cambria Math" panose="02040503050406030204" pitchFamily="18" charset="0"/>
                                    <a:ea typeface="Cambria Math" panose="02040503050406030204" pitchFamily="18" charset="0"/>
                                  </a:rPr>
                                  <m:t>4</m:t>
                                </m:r>
                              </m:sup>
                              <m:e>
                                <m:d>
                                  <m:dPr>
                                    <m:ctrlPr>
                                      <a:rPr lang="en-US" sz="2400" i="1" noProof="0" smtClean="0">
                                        <a:latin typeface="Cambria Math" panose="02040503050406030204" pitchFamily="18" charset="0"/>
                                        <a:ea typeface="Cambria Math" panose="02040503050406030204" pitchFamily="18" charset="0"/>
                                      </a:rPr>
                                    </m:ctrlPr>
                                  </m:dPr>
                                  <m:e>
                                    <m:sSub>
                                      <m:sSubPr>
                                        <m:ctrlPr>
                                          <a:rPr lang="en-US" sz="2400" i="1" noProof="0" smtClean="0">
                                            <a:latin typeface="Cambria Math" panose="02040503050406030204" pitchFamily="18" charset="0"/>
                                            <a:ea typeface="Cambria Math" panose="02040503050406030204" pitchFamily="18" charset="0"/>
                                          </a:rPr>
                                        </m:ctrlPr>
                                      </m:sSubPr>
                                      <m:e>
                                        <m:r>
                                          <a:rPr lang="en-US" sz="2400" b="0" i="1" noProof="0" smtClean="0">
                                            <a:latin typeface="Cambria Math" panose="02040503050406030204" pitchFamily="18" charset="0"/>
                                            <a:ea typeface="Cambria Math" panose="02040503050406030204" pitchFamily="18" charset="0"/>
                                          </a:rPr>
                                          <m:t>𝑏</m:t>
                                        </m:r>
                                      </m:e>
                                      <m:sub>
                                        <m:r>
                                          <a:rPr lang="en-US" sz="2400" b="0" i="1" noProof="0" smtClean="0">
                                            <a:latin typeface="Cambria Math" panose="02040503050406030204" pitchFamily="18" charset="0"/>
                                            <a:ea typeface="Cambria Math" panose="02040503050406030204" pitchFamily="18" charset="0"/>
                                          </a:rPr>
                                          <m:t>𝑣</m:t>
                                        </m:r>
                                        <m:r>
                                          <a:rPr lang="en-US" sz="2400" b="0" i="1" noProof="0" smtClean="0">
                                            <a:latin typeface="Cambria Math" panose="02040503050406030204" pitchFamily="18" charset="0"/>
                                            <a:ea typeface="Cambria Math" panose="02040503050406030204" pitchFamily="18" charset="0"/>
                                          </a:rPr>
                                          <m:t>,</m:t>
                                        </m:r>
                                        <m:r>
                                          <a:rPr lang="en-US" sz="2400" b="0" i="1" noProof="0" smtClean="0">
                                            <a:latin typeface="Cambria Math" panose="02040503050406030204" pitchFamily="18" charset="0"/>
                                            <a:ea typeface="Cambria Math" panose="02040503050406030204" pitchFamily="18" charset="0"/>
                                          </a:rPr>
                                          <m:t>𝑖</m:t>
                                        </m:r>
                                      </m:sub>
                                    </m:sSub>
                                    <m:r>
                                      <a:rPr lang="en-US" sz="2400" b="0" i="1" noProof="0" smtClean="0">
                                        <a:latin typeface="Cambria Math" panose="02040503050406030204" pitchFamily="18" charset="0"/>
                                        <a:ea typeface="Cambria Math" panose="02040503050406030204" pitchFamily="18" charset="0"/>
                                      </a:rPr>
                                      <m:t>−</m:t>
                                    </m:r>
                                    <m:sSub>
                                      <m:sSubPr>
                                        <m:ctrlPr>
                                          <a:rPr lang="en-US" sz="2400" i="1" noProof="0" smtClean="0">
                                            <a:latin typeface="Cambria Math" panose="02040503050406030204" pitchFamily="18" charset="0"/>
                                            <a:ea typeface="Cambria Math" panose="02040503050406030204" pitchFamily="18" charset="0"/>
                                          </a:rPr>
                                        </m:ctrlPr>
                                      </m:sSubPr>
                                      <m:e>
                                        <m:acc>
                                          <m:accPr>
                                            <m:chr m:val="̅"/>
                                            <m:ctrlPr>
                                              <a:rPr lang="en-US" sz="2400" i="1" noProof="0" smtClean="0">
                                                <a:latin typeface="Cambria Math" panose="02040503050406030204" pitchFamily="18" charset="0"/>
                                                <a:ea typeface="Cambria Math" panose="02040503050406030204" pitchFamily="18" charset="0"/>
                                              </a:rPr>
                                            </m:ctrlPr>
                                          </m:accPr>
                                          <m:e>
                                            <m:r>
                                              <a:rPr lang="en-US" sz="2400" b="0" i="1" noProof="0" smtClean="0">
                                                <a:latin typeface="Cambria Math" panose="02040503050406030204" pitchFamily="18" charset="0"/>
                                                <a:ea typeface="Cambria Math" panose="02040503050406030204" pitchFamily="18" charset="0"/>
                                              </a:rPr>
                                              <m:t>𝑏</m:t>
                                            </m:r>
                                          </m:e>
                                        </m:acc>
                                      </m:e>
                                      <m:sub>
                                        <m:r>
                                          <a:rPr lang="en-US" sz="2400" b="0" i="1" noProof="0" smtClean="0">
                                            <a:latin typeface="Cambria Math" panose="02040503050406030204" pitchFamily="18" charset="0"/>
                                            <a:ea typeface="Cambria Math" panose="02040503050406030204" pitchFamily="18" charset="0"/>
                                          </a:rPr>
                                          <m:t>𝑣</m:t>
                                        </m:r>
                                      </m:sub>
                                    </m:sSub>
                                  </m:e>
                                </m:d>
                              </m:e>
                            </m:nary>
                          </m:e>
                          <m:sup>
                            <m:r>
                              <a:rPr lang="en-US" sz="2400" b="0" i="1" noProof="0" smtClean="0">
                                <a:latin typeface="Cambria Math" panose="02040503050406030204" pitchFamily="18" charset="0"/>
                                <a:ea typeface="Cambria Math" panose="02040503050406030204" pitchFamily="18" charset="0"/>
                              </a:rPr>
                              <m:t>2</m:t>
                            </m:r>
                          </m:sup>
                        </m:sSup>
                        <m:r>
                          <a:rPr lang="en-US" sz="2400" b="0" i="1" noProof="0" smtClean="0">
                            <a:latin typeface="Cambria Math" panose="02040503050406030204" pitchFamily="18" charset="0"/>
                            <a:ea typeface="Cambria Math" panose="02040503050406030204" pitchFamily="18" charset="0"/>
                          </a:rPr>
                          <m:t>+</m:t>
                        </m:r>
                        <m:nary>
                          <m:naryPr>
                            <m:chr m:val="∑"/>
                            <m:ctrlPr>
                              <a:rPr lang="en-US" sz="2400" i="1" noProof="0" smtClean="0">
                                <a:latin typeface="Cambria Math" panose="02040503050406030204" pitchFamily="18" charset="0"/>
                                <a:ea typeface="Cambria Math" panose="02040503050406030204" pitchFamily="18" charset="0"/>
                              </a:rPr>
                            </m:ctrlPr>
                          </m:naryPr>
                          <m:sub>
                            <m:r>
                              <m:rPr>
                                <m:brk m:alnAt="23"/>
                              </m:rPr>
                              <a:rPr lang="en-US" sz="2400" b="0" i="1" noProof="0" smtClean="0">
                                <a:latin typeface="Cambria Math" panose="02040503050406030204" pitchFamily="18" charset="0"/>
                                <a:ea typeface="Cambria Math" panose="02040503050406030204" pitchFamily="18" charset="0"/>
                              </a:rPr>
                              <m:t>𝑖</m:t>
                            </m:r>
                          </m:sub>
                          <m:sup>
                            <m:r>
                              <a:rPr lang="en-US" sz="2400" b="0" i="1" noProof="0" smtClean="0">
                                <a:latin typeface="Cambria Math" panose="02040503050406030204" pitchFamily="18" charset="0"/>
                                <a:ea typeface="Cambria Math" panose="02040503050406030204" pitchFamily="18" charset="0"/>
                              </a:rPr>
                              <m:t>4</m:t>
                            </m:r>
                          </m:sup>
                          <m:e>
                            <m:r>
                              <a:rPr lang="en-US" sz="2400" b="0" i="1" noProof="0" smtClean="0">
                                <a:latin typeface="Cambria Math" panose="02040503050406030204" pitchFamily="18" charset="0"/>
                                <a:ea typeface="Cambria Math" panose="02040503050406030204" pitchFamily="18" charset="0"/>
                              </a:rPr>
                              <m:t>(</m:t>
                            </m:r>
                            <m:sSub>
                              <m:sSubPr>
                                <m:ctrlPr>
                                  <a:rPr lang="en-US" sz="2400" i="1" noProof="0" smtClean="0">
                                    <a:latin typeface="Cambria Math" panose="02040503050406030204" pitchFamily="18" charset="0"/>
                                    <a:ea typeface="Cambria Math" panose="02040503050406030204" pitchFamily="18" charset="0"/>
                                  </a:rPr>
                                </m:ctrlPr>
                              </m:sSubPr>
                              <m:e>
                                <m:r>
                                  <a:rPr lang="en-US" sz="2400" b="0" i="1" noProof="0" smtClean="0">
                                    <a:latin typeface="Cambria Math" panose="02040503050406030204" pitchFamily="18" charset="0"/>
                                    <a:ea typeface="Cambria Math" panose="02040503050406030204" pitchFamily="18" charset="0"/>
                                  </a:rPr>
                                  <m:t>𝑏</m:t>
                                </m:r>
                              </m:e>
                              <m:sub>
                                <m:r>
                                  <a:rPr lang="en-US" sz="2400" b="0" i="1" noProof="0" smtClean="0">
                                    <a:latin typeface="Cambria Math" panose="02040503050406030204" pitchFamily="18" charset="0"/>
                                    <a:ea typeface="Cambria Math" panose="02040503050406030204" pitchFamily="18" charset="0"/>
                                  </a:rPr>
                                  <m:t>𝑝</m:t>
                                </m:r>
                                <m:r>
                                  <a:rPr lang="en-US" sz="2400" b="0" i="1" noProof="0" smtClean="0">
                                    <a:latin typeface="Cambria Math" panose="02040503050406030204" pitchFamily="18" charset="0"/>
                                    <a:ea typeface="Cambria Math" panose="02040503050406030204" pitchFamily="18" charset="0"/>
                                  </a:rPr>
                                  <m:t>,</m:t>
                                </m:r>
                                <m:r>
                                  <a:rPr lang="en-US" sz="2400" b="0" i="1" noProof="0" smtClean="0">
                                    <a:latin typeface="Cambria Math" panose="02040503050406030204" pitchFamily="18" charset="0"/>
                                    <a:ea typeface="Cambria Math" panose="02040503050406030204" pitchFamily="18" charset="0"/>
                                  </a:rPr>
                                  <m:t>𝑖</m:t>
                                </m:r>
                              </m:sub>
                            </m:sSub>
                            <m:r>
                              <a:rPr lang="en-US" sz="2400" b="0" i="1" noProof="0" smtClean="0">
                                <a:latin typeface="Cambria Math" panose="02040503050406030204" pitchFamily="18" charset="0"/>
                                <a:ea typeface="Cambria Math" panose="02040503050406030204" pitchFamily="18" charset="0"/>
                              </a:rPr>
                              <m:t>−</m:t>
                            </m:r>
                            <m:sSub>
                              <m:sSubPr>
                                <m:ctrlPr>
                                  <a:rPr lang="en-US" sz="2400" i="1" noProof="0" smtClean="0">
                                    <a:latin typeface="Cambria Math" panose="02040503050406030204" pitchFamily="18" charset="0"/>
                                    <a:ea typeface="Cambria Math" panose="02040503050406030204" pitchFamily="18" charset="0"/>
                                  </a:rPr>
                                </m:ctrlPr>
                              </m:sSubPr>
                              <m:e>
                                <m:acc>
                                  <m:accPr>
                                    <m:chr m:val="̅"/>
                                    <m:ctrlPr>
                                      <a:rPr lang="en-US" sz="2400" i="1" noProof="0" smtClean="0">
                                        <a:latin typeface="Cambria Math" panose="02040503050406030204" pitchFamily="18" charset="0"/>
                                        <a:ea typeface="Cambria Math" panose="02040503050406030204" pitchFamily="18" charset="0"/>
                                      </a:rPr>
                                    </m:ctrlPr>
                                  </m:accPr>
                                  <m:e>
                                    <m:r>
                                      <a:rPr lang="en-US" sz="2400" b="0" i="1" noProof="0" smtClean="0">
                                        <a:latin typeface="Cambria Math" panose="02040503050406030204" pitchFamily="18" charset="0"/>
                                        <a:ea typeface="Cambria Math" panose="02040503050406030204" pitchFamily="18" charset="0"/>
                                      </a:rPr>
                                      <m:t>𝑏</m:t>
                                    </m:r>
                                  </m:e>
                                </m:acc>
                              </m:e>
                              <m:sub>
                                <m:r>
                                  <a:rPr lang="en-US" sz="2400" b="0" i="1" noProof="0" smtClean="0">
                                    <a:latin typeface="Cambria Math" panose="02040503050406030204" pitchFamily="18" charset="0"/>
                                    <a:ea typeface="Cambria Math" panose="02040503050406030204" pitchFamily="18" charset="0"/>
                                  </a:rPr>
                                  <m:t>𝑝</m:t>
                                </m:r>
                              </m:sub>
                            </m:sSub>
                            <m:r>
                              <a:rPr lang="en-US" sz="2400" b="0" i="1" noProof="0" smtClean="0">
                                <a:latin typeface="Cambria Math" panose="02040503050406030204" pitchFamily="18" charset="0"/>
                                <a:ea typeface="Cambria Math" panose="02040503050406030204" pitchFamily="18" charset="0"/>
                              </a:rPr>
                              <m:t>)^2</m:t>
                            </m:r>
                          </m:e>
                        </m:nary>
                      </m:num>
                      <m:den>
                        <m:sSub>
                          <m:sSubPr>
                            <m:ctrlPr>
                              <a:rPr lang="en-US" sz="2400" i="1" noProof="0" smtClean="0">
                                <a:latin typeface="Cambria Math" panose="02040503050406030204" pitchFamily="18" charset="0"/>
                                <a:ea typeface="Cambria Math" panose="02040503050406030204" pitchFamily="18" charset="0"/>
                              </a:rPr>
                            </m:ctrlPr>
                          </m:sSubPr>
                          <m:e>
                            <m:r>
                              <a:rPr lang="en-US" sz="2400" b="0" i="1" noProof="0" smtClean="0">
                                <a:latin typeface="Cambria Math" panose="02040503050406030204" pitchFamily="18" charset="0"/>
                                <a:ea typeface="Cambria Math" panose="02040503050406030204" pitchFamily="18" charset="0"/>
                              </a:rPr>
                              <m:t>𝑛</m:t>
                            </m:r>
                          </m:e>
                          <m:sub>
                            <m:r>
                              <a:rPr lang="en-US" sz="2400" b="0" i="1" noProof="0" smtClean="0">
                                <a:latin typeface="Cambria Math" panose="02040503050406030204" pitchFamily="18" charset="0"/>
                                <a:ea typeface="Cambria Math" panose="02040503050406030204" pitchFamily="18" charset="0"/>
                              </a:rPr>
                              <m:t>1</m:t>
                            </m:r>
                          </m:sub>
                        </m:sSub>
                        <m:r>
                          <a:rPr lang="en-US" sz="2400" b="0" i="1" noProof="0" smtClean="0">
                            <a:latin typeface="Cambria Math" panose="02040503050406030204" pitchFamily="18" charset="0"/>
                            <a:ea typeface="Cambria Math" panose="02040503050406030204" pitchFamily="18" charset="0"/>
                          </a:rPr>
                          <m:t>+</m:t>
                        </m:r>
                        <m:sSub>
                          <m:sSubPr>
                            <m:ctrlPr>
                              <a:rPr lang="en-US" sz="2400" i="1" noProof="0" smtClean="0">
                                <a:latin typeface="Cambria Math" panose="02040503050406030204" pitchFamily="18" charset="0"/>
                                <a:ea typeface="Cambria Math" panose="02040503050406030204" pitchFamily="18" charset="0"/>
                              </a:rPr>
                            </m:ctrlPr>
                          </m:sSubPr>
                          <m:e>
                            <m:r>
                              <a:rPr lang="en-US" sz="2400" b="0" i="1" noProof="0" smtClean="0">
                                <a:latin typeface="Cambria Math" panose="02040503050406030204" pitchFamily="18" charset="0"/>
                                <a:ea typeface="Cambria Math" panose="02040503050406030204" pitchFamily="18" charset="0"/>
                              </a:rPr>
                              <m:t>𝑛</m:t>
                            </m:r>
                          </m:e>
                          <m:sub>
                            <m:r>
                              <a:rPr lang="en-US" sz="2400" b="0" i="1" noProof="0" smtClean="0">
                                <a:latin typeface="Cambria Math" panose="02040503050406030204" pitchFamily="18" charset="0"/>
                                <a:ea typeface="Cambria Math" panose="02040503050406030204" pitchFamily="18" charset="0"/>
                              </a:rPr>
                              <m:t>2</m:t>
                            </m:r>
                          </m:sub>
                        </m:sSub>
                        <m:r>
                          <a:rPr lang="en-US" sz="2400" b="0" i="1" noProof="0" smtClean="0">
                            <a:latin typeface="Cambria Math" panose="02040503050406030204" pitchFamily="18" charset="0"/>
                            <a:ea typeface="Cambria Math" panose="02040503050406030204" pitchFamily="18" charset="0"/>
                          </a:rPr>
                          <m:t>−2</m:t>
                        </m:r>
                      </m:den>
                    </m:f>
                    <m:r>
                      <a:rPr lang="en-US" sz="2400" b="0" i="1" noProof="0" smtClean="0">
                        <a:latin typeface="Cambria Math" panose="02040503050406030204" pitchFamily="18" charset="0"/>
                        <a:ea typeface="Cambria Math" panose="02040503050406030204" pitchFamily="18" charset="0"/>
                      </a:rPr>
                      <m:t>  </m:t>
                    </m:r>
                  </m:oMath>
                </a14:m>
                <a:r>
                  <a:rPr lang="en-US" sz="2800" noProof="0" dirty="0"/>
                  <a:t> </a:t>
                </a:r>
                <a:endParaRPr lang="en-US" noProof="0" dirty="0"/>
              </a:p>
              <a:p>
                <a:endParaRPr lang="en-US" noProof="0" dirty="0"/>
              </a:p>
              <a:p>
                <a:r>
                  <a:rPr lang="en-US" b="1" noProof="0" dirty="0"/>
                  <a:t>And the (1-</a:t>
                </a:r>
                <a14:m>
                  <m:oMath xmlns:m="http://schemas.openxmlformats.org/officeDocument/2006/math">
                    <m:r>
                      <a:rPr lang="en-US" b="1" i="1" noProof="0" smtClean="0">
                        <a:latin typeface="Cambria Math" panose="02040503050406030204" pitchFamily="18" charset="0"/>
                        <a:ea typeface="Cambria Math" panose="02040503050406030204" pitchFamily="18" charset="0"/>
                      </a:rPr>
                      <m:t>𝜶</m:t>
                    </m:r>
                    <m:r>
                      <a:rPr lang="en-US" b="1" i="1" noProof="0" smtClean="0">
                        <a:latin typeface="Cambria Math" panose="02040503050406030204" pitchFamily="18" charset="0"/>
                        <a:ea typeface="Cambria Math" panose="02040503050406030204" pitchFamily="18" charset="0"/>
                      </a:rPr>
                      <m:t>)</m:t>
                    </m:r>
                  </m:oMath>
                </a14:m>
                <a:r>
                  <a:rPr lang="en-US" b="1" noProof="0" dirty="0"/>
                  <a:t>x100% credible interval for </a:t>
                </a:r>
                <a14:m>
                  <m:oMath xmlns:m="http://schemas.openxmlformats.org/officeDocument/2006/math">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𝒃</m:t>
                        </m:r>
                      </m:e>
                      <m:sub>
                        <m:r>
                          <a:rPr lang="en-US" b="1" i="1" noProof="0" smtClean="0">
                            <a:latin typeface="Cambria Math" panose="02040503050406030204" pitchFamily="18" charset="0"/>
                          </a:rPr>
                          <m:t>𝒑</m:t>
                        </m:r>
                      </m:sub>
                    </m:sSub>
                  </m:oMath>
                </a14:m>
                <a:r>
                  <a:rPr lang="en-US" b="1" noProof="0" dirty="0"/>
                  <a:t> - </a:t>
                </a:r>
                <a14:m>
                  <m:oMath xmlns:m="http://schemas.openxmlformats.org/officeDocument/2006/math">
                    <m:sSub>
                      <m:sSubPr>
                        <m:ctrlPr>
                          <a:rPr lang="en-US" b="1" i="1" noProof="0" smtClean="0">
                            <a:latin typeface="Cambria Math" panose="02040503050406030204" pitchFamily="18" charset="0"/>
                          </a:rPr>
                        </m:ctrlPr>
                      </m:sSubPr>
                      <m:e>
                        <m:r>
                          <a:rPr lang="en-US" b="1" i="1" noProof="0" smtClean="0">
                            <a:latin typeface="Cambria Math" panose="02040503050406030204" pitchFamily="18" charset="0"/>
                          </a:rPr>
                          <m:t>𝒃</m:t>
                        </m:r>
                      </m:e>
                      <m:sub>
                        <m:r>
                          <a:rPr lang="en-US" b="1" i="1" noProof="0" smtClean="0">
                            <a:latin typeface="Cambria Math" panose="02040503050406030204" pitchFamily="18" charset="0"/>
                          </a:rPr>
                          <m:t>𝒗</m:t>
                        </m:r>
                      </m:sub>
                    </m:sSub>
                  </m:oMath>
                </a14:m>
                <a:r>
                  <a:rPr lang="en-US" b="1" noProof="0" dirty="0"/>
                  <a:t> becomes:</a:t>
                </a:r>
              </a:p>
              <a:p>
                <a:endParaRPr lang="en-US" noProof="0" dirty="0"/>
              </a:p>
              <a:p>
                <a:pPr/>
                <a14:m>
                  <m:oMathPara xmlns:m="http://schemas.openxmlformats.org/officeDocument/2006/math">
                    <m:oMathParaPr>
                      <m:jc m:val="center"/>
                    </m:oMathParaPr>
                    <m:oMath xmlns:m="http://schemas.openxmlformats.org/officeDocument/2006/math">
                      <m:sSub>
                        <m:sSubPr>
                          <m:ctrlPr>
                            <a:rPr lang="en-US" b="0" i="1" noProof="0" smtClean="0">
                              <a:latin typeface="Cambria Math" panose="02040503050406030204" pitchFamily="18" charset="0"/>
                            </a:rPr>
                          </m:ctrlPr>
                        </m:sSubPr>
                        <m:e>
                          <m:acc>
                            <m:accPr>
                              <m:chr m:val="̅"/>
                              <m:ctrlPr>
                                <a:rPr lang="en-US" i="1" noProof="0" smtClean="0">
                                  <a:latin typeface="Cambria Math" panose="02040503050406030204" pitchFamily="18" charset="0"/>
                                </a:rPr>
                              </m:ctrlPr>
                            </m:accPr>
                            <m:e>
                              <m:r>
                                <a:rPr lang="en-US" b="0" i="1" noProof="0" smtClean="0">
                                  <a:latin typeface="Cambria Math" panose="02040503050406030204" pitchFamily="18" charset="0"/>
                                </a:rPr>
                                <m:t>𝑏</m:t>
                              </m:r>
                            </m:e>
                          </m:acc>
                        </m:e>
                        <m:sub>
                          <m:r>
                            <a:rPr lang="en-US" b="0" i="1" noProof="0" smtClean="0">
                              <a:latin typeface="Cambria Math" panose="02040503050406030204" pitchFamily="18" charset="0"/>
                            </a:rPr>
                            <m:t>𝑝</m:t>
                          </m:r>
                        </m:sub>
                      </m:sSub>
                      <m:r>
                        <a:rPr lang="en-US" b="0" i="1" noProof="0" smtClean="0">
                          <a:latin typeface="Cambria Math" panose="02040503050406030204" pitchFamily="18" charset="0"/>
                        </a:rPr>
                        <m:t>−</m:t>
                      </m:r>
                      <m:sSub>
                        <m:sSubPr>
                          <m:ctrlPr>
                            <a:rPr lang="en-US" b="0" i="1" noProof="0" smtClean="0">
                              <a:latin typeface="Cambria Math" panose="02040503050406030204" pitchFamily="18" charset="0"/>
                            </a:rPr>
                          </m:ctrlPr>
                        </m:sSubPr>
                        <m:e>
                          <m:acc>
                            <m:accPr>
                              <m:chr m:val="̅"/>
                              <m:ctrlPr>
                                <a:rPr lang="en-US" b="0" i="1" noProof="0" smtClean="0">
                                  <a:latin typeface="Cambria Math" panose="02040503050406030204" pitchFamily="18" charset="0"/>
                                </a:rPr>
                              </m:ctrlPr>
                            </m:accPr>
                            <m:e>
                              <m:r>
                                <a:rPr lang="en-US" b="0" i="1" noProof="0" smtClean="0">
                                  <a:latin typeface="Cambria Math" panose="02040503050406030204" pitchFamily="18" charset="0"/>
                                </a:rPr>
                                <m:t>𝑏</m:t>
                              </m:r>
                            </m:e>
                          </m:acc>
                        </m:e>
                        <m:sub>
                          <m:r>
                            <a:rPr lang="en-US" b="0" i="1" noProof="0" smtClean="0">
                              <a:latin typeface="Cambria Math" panose="02040503050406030204" pitchFamily="18" charset="0"/>
                            </a:rPr>
                            <m:t>𝑣</m:t>
                          </m:r>
                        </m:sub>
                      </m:sSub>
                      <m:r>
                        <a:rPr lang="en-US" b="0" i="1" noProof="0" smtClean="0">
                          <a:latin typeface="Cambria Math" panose="02040503050406030204" pitchFamily="18" charset="0"/>
                          <a:ea typeface="Cambria Math" panose="02040503050406030204" pitchFamily="18" charset="0"/>
                        </a:rPr>
                        <m:t>±</m:t>
                      </m:r>
                      <m:sSub>
                        <m:sSubPr>
                          <m:ctrlPr>
                            <a:rPr lang="en-US" b="0" i="1" noProof="0" smtClean="0">
                              <a:latin typeface="Cambria Math" panose="02040503050406030204" pitchFamily="18" charset="0"/>
                              <a:ea typeface="Cambria Math" panose="02040503050406030204" pitchFamily="18" charset="0"/>
                            </a:rPr>
                          </m:ctrlPr>
                        </m:sSubPr>
                        <m:e>
                          <m:r>
                            <a:rPr lang="en-US" b="0" i="1" noProof="0" smtClean="0">
                              <a:latin typeface="Cambria Math" panose="02040503050406030204" pitchFamily="18" charset="0"/>
                              <a:ea typeface="Cambria Math" panose="02040503050406030204" pitchFamily="18" charset="0"/>
                            </a:rPr>
                            <m:t>𝑡</m:t>
                          </m:r>
                        </m:e>
                        <m:sub>
                          <m:r>
                            <a:rPr lang="en-US" b="0" i="1" noProof="0" smtClean="0">
                              <a:latin typeface="Cambria Math" panose="02040503050406030204" pitchFamily="18" charset="0"/>
                              <a:ea typeface="Cambria Math" panose="02040503050406030204" pitchFamily="18" charset="0"/>
                            </a:rPr>
                            <m:t>𝛼</m:t>
                          </m:r>
                          <m:r>
                            <a:rPr lang="en-US" b="0" i="1" noProof="0" smtClean="0">
                              <a:latin typeface="Cambria Math" panose="02040503050406030204" pitchFamily="18" charset="0"/>
                              <a:ea typeface="Cambria Math" panose="02040503050406030204" pitchFamily="18" charset="0"/>
                            </a:rPr>
                            <m:t> 2</m:t>
                          </m:r>
                        </m:sub>
                      </m:sSub>
                      <m:acc>
                        <m:accPr>
                          <m:chr m:val="̂"/>
                          <m:ctrlPr>
                            <a:rPr lang="en-US" b="0" i="1" noProof="0" smtClean="0">
                              <a:latin typeface="Cambria Math" panose="02040503050406030204" pitchFamily="18" charset="0"/>
                              <a:ea typeface="Cambria Math" panose="02040503050406030204" pitchFamily="18" charset="0"/>
                            </a:rPr>
                          </m:ctrlPr>
                        </m:accPr>
                        <m:e>
                          <m:r>
                            <a:rPr lang="en-US" b="0" i="1" noProof="0" smtClean="0">
                              <a:latin typeface="Cambria Math" panose="02040503050406030204" pitchFamily="18" charset="0"/>
                              <a:ea typeface="Cambria Math" panose="02040503050406030204" pitchFamily="18" charset="0"/>
                            </a:rPr>
                            <m:t>𝜎</m:t>
                          </m:r>
                        </m:e>
                      </m:acc>
                      <m:rad>
                        <m:radPr>
                          <m:degHide m:val="on"/>
                          <m:ctrlPr>
                            <a:rPr lang="en-US" b="0" i="1" noProof="0" smtClean="0">
                              <a:latin typeface="Cambria Math" panose="02040503050406030204" pitchFamily="18" charset="0"/>
                            </a:rPr>
                          </m:ctrlPr>
                        </m:radPr>
                        <m:deg/>
                        <m:e>
                          <m:r>
                            <a:rPr lang="en-US" b="0" i="1" noProof="0" smtClean="0">
                              <a:latin typeface="Cambria Math" panose="02040503050406030204" pitchFamily="18" charset="0"/>
                            </a:rPr>
                            <m:t>1/</m:t>
                          </m:r>
                          <m:r>
                            <a:rPr lang="en-US" b="0" i="1" noProof="0" smtClean="0">
                              <a:latin typeface="Cambria Math" panose="02040503050406030204" pitchFamily="18" charset="0"/>
                            </a:rPr>
                            <m:t>𝑛</m:t>
                          </m:r>
                          <m:r>
                            <a:rPr lang="en-US" b="0" i="1" noProof="0" smtClean="0">
                              <a:latin typeface="Cambria Math" panose="02040503050406030204" pitchFamily="18" charset="0"/>
                            </a:rPr>
                            <m:t>_1 +1/</m:t>
                          </m:r>
                          <m:sSub>
                            <m:sSubPr>
                              <m:ctrlPr>
                                <a:rPr lang="en-US" b="0" i="1" noProof="0" smtClean="0">
                                  <a:latin typeface="Cambria Math" panose="02040503050406030204" pitchFamily="18" charset="0"/>
                                </a:rPr>
                              </m:ctrlPr>
                            </m:sSubPr>
                            <m:e>
                              <m:r>
                                <a:rPr lang="en-US" b="0" i="1" noProof="0" smtClean="0">
                                  <a:latin typeface="Cambria Math" panose="02040503050406030204" pitchFamily="18" charset="0"/>
                                </a:rPr>
                                <m:t>𝑛</m:t>
                              </m:r>
                            </m:e>
                            <m:sub>
                              <m:r>
                                <a:rPr lang="en-US" b="0" i="1" noProof="0" smtClean="0">
                                  <a:latin typeface="Cambria Math" panose="02040503050406030204" pitchFamily="18" charset="0"/>
                                </a:rPr>
                                <m:t>2</m:t>
                              </m:r>
                            </m:sub>
                          </m:sSub>
                        </m:e>
                      </m:rad>
                      <m:r>
                        <a:rPr lang="en-US" b="0" i="1" noProof="0" smtClean="0">
                          <a:latin typeface="Cambria Math" panose="02040503050406030204" pitchFamily="18" charset="0"/>
                        </a:rPr>
                        <m:t> </m:t>
                      </m:r>
                    </m:oMath>
                  </m:oMathPara>
                </a14:m>
                <a:endParaRPr lang="en-US" noProof="0" dirty="0"/>
              </a:p>
              <a:p>
                <a:endParaRPr lang="en-US" sz="600" noProof="0" dirty="0"/>
              </a:p>
              <a:p>
                <a:endParaRPr lang="en-US" noProof="0" dirty="0"/>
              </a:p>
              <a:p>
                <a:r>
                  <a:rPr lang="en-US" b="1" noProof="0" dirty="0">
                    <a:latin typeface="CMU Serif" panose="02000603000000000000"/>
                  </a:rPr>
                  <a:t>Making the computations, one finds that 0 is well inside this interval, so </a:t>
                </a:r>
                <a:r>
                  <a:rPr lang="en-US" b="1" noProof="0" dirty="0">
                    <a:solidFill>
                      <a:schemeClr val="tx2">
                        <a:lumMod val="75000"/>
                        <a:lumOff val="25000"/>
                      </a:schemeClr>
                    </a:solidFill>
                    <a:latin typeface="CMU Serif" panose="02000603000000000000"/>
                  </a:rPr>
                  <a:t>compatibility</a:t>
                </a:r>
                <a:r>
                  <a:rPr lang="en-US" b="1" noProof="0" dirty="0">
                    <a:latin typeface="CMU Serif" panose="02000603000000000000"/>
                  </a:rPr>
                  <a:t> is statistically claimed with a level of significance of 5%</a:t>
                </a:r>
              </a:p>
            </p:txBody>
          </p:sp>
        </mc:Choice>
        <mc:Fallback xmlns="">
          <p:sp>
            <p:nvSpPr>
              <p:cNvPr id="3" name="CasellaDiTesto 2">
                <a:extLst>
                  <a:ext uri="{FF2B5EF4-FFF2-40B4-BE49-F238E27FC236}">
                    <a16:creationId xmlns:a16="http://schemas.microsoft.com/office/drawing/2014/main" id="{4629F4B0-4C3A-1A43-9B63-9BE44FF5F345}"/>
                  </a:ext>
                </a:extLst>
              </p:cNvPr>
              <p:cNvSpPr txBox="1">
                <a:spLocks noRot="1" noChangeAspect="1" noMove="1" noResize="1" noEditPoints="1" noAdjustHandles="1" noChangeArrowheads="1" noChangeShapeType="1" noTextEdit="1"/>
              </p:cNvSpPr>
              <p:nvPr/>
            </p:nvSpPr>
            <p:spPr>
              <a:xfrm>
                <a:off x="2414415" y="1254205"/>
                <a:ext cx="6958185" cy="4529702"/>
              </a:xfrm>
              <a:prstGeom prst="rect">
                <a:avLst/>
              </a:prstGeom>
              <a:blipFill>
                <a:blip r:embed="rId4"/>
                <a:stretch>
                  <a:fillRect l="-701" t="-538" r="-525" b="-1211"/>
                </a:stretch>
              </a:blipFill>
            </p:spPr>
            <p:txBody>
              <a:bodyPr/>
              <a:lstStyle/>
              <a:p>
                <a:r>
                  <a:rPr lang="it-IT">
                    <a:noFill/>
                  </a:rPr>
                  <a:t> </a:t>
                </a:r>
              </a:p>
            </p:txBody>
          </p:sp>
        </mc:Fallback>
      </mc:AlternateContent>
    </p:spTree>
    <p:extLst>
      <p:ext uri="{BB962C8B-B14F-4D97-AF65-F5344CB8AC3E}">
        <p14:creationId xmlns:p14="http://schemas.microsoft.com/office/powerpoint/2010/main" val="427432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ttangolo 3"/>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20" name="Rettangolo 5"/>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21" name="Picture 10" descr="Uni-Padua-IT - iGEM 2023"/>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22" name="CasellaDiTesto 6"/>
          <p:cNvSpPr/>
          <p:nvPr/>
        </p:nvSpPr>
        <p:spPr>
          <a:xfrm>
            <a:off x="194759" y="73800"/>
            <a:ext cx="7164685"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spcBef>
                <a:spcPts val="1191"/>
              </a:spcBef>
              <a:spcAft>
                <a:spcPts val="992"/>
              </a:spcAft>
            </a:pPr>
            <a:r>
              <a:rPr lang="zxx" sz="2400" b="1" u="none" strike="noStrike" dirty="0">
                <a:solidFill>
                  <a:schemeClr val="lt1">
                    <a:lumMod val="95000"/>
                  </a:schemeClr>
                </a:solidFill>
                <a:uFillTx/>
                <a:latin typeface="CMU Serif"/>
                <a:ea typeface="CMU Serif"/>
              </a:rPr>
              <a:t>Part </a:t>
            </a:r>
            <a:r>
              <a:rPr lang="it-IT" sz="2400" b="1" u="none" strike="noStrike" dirty="0">
                <a:solidFill>
                  <a:schemeClr val="lt1">
                    <a:lumMod val="95000"/>
                  </a:schemeClr>
                </a:solidFill>
                <a:uFillTx/>
                <a:latin typeface="CMU Serif"/>
                <a:ea typeface="CMU Serif"/>
              </a:rPr>
              <a:t>0</a:t>
            </a:r>
            <a:r>
              <a:rPr lang="zxx" sz="2400" b="1" u="none" strike="noStrike" dirty="0">
                <a:solidFill>
                  <a:schemeClr val="lt1">
                    <a:lumMod val="95000"/>
                  </a:schemeClr>
                </a:solidFill>
                <a:uFillTx/>
                <a:latin typeface="CMU Serif"/>
                <a:ea typeface="CMU Serif"/>
              </a:rPr>
              <a:t>: </a:t>
            </a:r>
            <a:r>
              <a:rPr lang="it-IT" sz="2400" b="1" u="none" strike="noStrike" dirty="0">
                <a:solidFill>
                  <a:schemeClr val="lt1">
                    <a:lumMod val="95000"/>
                  </a:schemeClr>
                </a:solidFill>
                <a:uFillTx/>
                <a:latin typeface="CMU Serif"/>
                <a:ea typeface="CMU Serif"/>
              </a:rPr>
              <a:t>Evolution of the temperatures over a month</a:t>
            </a:r>
            <a:endParaRPr lang="zxx" sz="2400" b="0" u="none" strike="noStrike" dirty="0">
              <a:solidFill>
                <a:srgbClr val="000000"/>
              </a:solidFill>
              <a:uFillTx/>
              <a:latin typeface="Arial"/>
            </a:endParaRPr>
          </a:p>
        </p:txBody>
      </p:sp>
      <p:pic>
        <p:nvPicPr>
          <p:cNvPr id="3" name="Immagine 2">
            <a:extLst>
              <a:ext uri="{FF2B5EF4-FFF2-40B4-BE49-F238E27FC236}">
                <a16:creationId xmlns:a16="http://schemas.microsoft.com/office/drawing/2014/main" id="{DD41BB79-1A1B-B47E-1003-EAC78D215605}"/>
              </a:ext>
            </a:extLst>
          </p:cNvPr>
          <p:cNvPicPr>
            <a:picLocks noChangeAspect="1"/>
          </p:cNvPicPr>
          <p:nvPr/>
        </p:nvPicPr>
        <p:blipFill>
          <a:blip r:embed="rId3"/>
          <a:stretch>
            <a:fillRect/>
          </a:stretch>
        </p:blipFill>
        <p:spPr>
          <a:xfrm>
            <a:off x="2430886" y="810660"/>
            <a:ext cx="6334573" cy="3726219"/>
          </a:xfrm>
          <a:prstGeom prst="rect">
            <a:avLst/>
          </a:prstGeom>
        </p:spPr>
      </p:pic>
      <p:graphicFrame>
        <p:nvGraphicFramePr>
          <p:cNvPr id="8" name="Tabella 7">
            <a:extLst>
              <a:ext uri="{FF2B5EF4-FFF2-40B4-BE49-F238E27FC236}">
                <a16:creationId xmlns:a16="http://schemas.microsoft.com/office/drawing/2014/main" id="{C7030177-76E0-F1BD-77D5-DBC50D88DAF7}"/>
              </a:ext>
            </a:extLst>
          </p:cNvPr>
          <p:cNvGraphicFramePr>
            <a:graphicFrameLocks noGrp="1"/>
          </p:cNvGraphicFramePr>
          <p:nvPr>
            <p:extLst>
              <p:ext uri="{D42A27DB-BD31-4B8C-83A1-F6EECF244321}">
                <p14:modId xmlns:p14="http://schemas.microsoft.com/office/powerpoint/2010/main" val="1766466127"/>
              </p:ext>
            </p:extLst>
          </p:nvPr>
        </p:nvGraphicFramePr>
        <p:xfrm>
          <a:off x="2850402" y="4749939"/>
          <a:ext cx="5495542" cy="1603774"/>
        </p:xfrm>
        <a:graphic>
          <a:graphicData uri="http://schemas.openxmlformats.org/drawingml/2006/table">
            <a:tbl>
              <a:tblPr firstRow="1" bandRow="1">
                <a:tableStyleId>{F5AB1C69-6EDB-4FF4-983F-18BD219EF322}</a:tableStyleId>
              </a:tblPr>
              <a:tblGrid>
                <a:gridCol w="1133856">
                  <a:extLst>
                    <a:ext uri="{9D8B030D-6E8A-4147-A177-3AD203B41FA5}">
                      <a16:colId xmlns:a16="http://schemas.microsoft.com/office/drawing/2014/main" val="1870074886"/>
                    </a:ext>
                  </a:extLst>
                </a:gridCol>
                <a:gridCol w="1019780">
                  <a:extLst>
                    <a:ext uri="{9D8B030D-6E8A-4147-A177-3AD203B41FA5}">
                      <a16:colId xmlns:a16="http://schemas.microsoft.com/office/drawing/2014/main" val="1942516499"/>
                    </a:ext>
                  </a:extLst>
                </a:gridCol>
                <a:gridCol w="1144240">
                  <a:extLst>
                    <a:ext uri="{9D8B030D-6E8A-4147-A177-3AD203B41FA5}">
                      <a16:colId xmlns:a16="http://schemas.microsoft.com/office/drawing/2014/main" val="3591254120"/>
                    </a:ext>
                  </a:extLst>
                </a:gridCol>
                <a:gridCol w="1116995">
                  <a:extLst>
                    <a:ext uri="{9D8B030D-6E8A-4147-A177-3AD203B41FA5}">
                      <a16:colId xmlns:a16="http://schemas.microsoft.com/office/drawing/2014/main" val="349567074"/>
                    </a:ext>
                  </a:extLst>
                </a:gridCol>
                <a:gridCol w="1080671">
                  <a:extLst>
                    <a:ext uri="{9D8B030D-6E8A-4147-A177-3AD203B41FA5}">
                      <a16:colId xmlns:a16="http://schemas.microsoft.com/office/drawing/2014/main" val="1202581305"/>
                    </a:ext>
                  </a:extLst>
                </a:gridCol>
              </a:tblGrid>
              <a:tr h="481897">
                <a:tc>
                  <a:txBody>
                    <a:bodyPr/>
                    <a:lstStyle/>
                    <a:p>
                      <a:r>
                        <a:rPr lang="it-IT" sz="1400" b="1" u="none" dirty="0">
                          <a:latin typeface="CMU Serif" panose="02000603000000000000"/>
                        </a:rPr>
                        <a:t>Mean </a:t>
                      </a:r>
                    </a:p>
                    <a:p>
                      <a:r>
                        <a:rPr lang="it-IT" sz="1400" b="1" u="none" dirty="0">
                          <a:latin typeface="CMU Serif" panose="02000603000000000000"/>
                        </a:rPr>
                        <a:t>Values (°C)</a:t>
                      </a:r>
                    </a:p>
                  </a:txBody>
                  <a:tcPr>
                    <a:solidFill>
                      <a:schemeClr val="accent3"/>
                    </a:solidFill>
                  </a:tcPr>
                </a:tc>
                <a:tc>
                  <a:txBody>
                    <a:bodyPr/>
                    <a:lstStyle/>
                    <a:p>
                      <a:r>
                        <a:rPr lang="it-IT" sz="1400" b="1" dirty="0">
                          <a:latin typeface="CMU Serif" panose="02000603000000000000"/>
                        </a:rPr>
                        <a:t>Auronzo di Cadore</a:t>
                      </a:r>
                    </a:p>
                  </a:txBody>
                  <a:tcPr>
                    <a:solidFill>
                      <a:schemeClr val="accent3"/>
                    </a:solidFill>
                  </a:tcPr>
                </a:tc>
                <a:tc>
                  <a:txBody>
                    <a:bodyPr/>
                    <a:lstStyle/>
                    <a:p>
                      <a:r>
                        <a:rPr lang="it-IT" sz="1400" b="1" dirty="0">
                          <a:latin typeface="CMU Serif" panose="02000603000000000000"/>
                        </a:rPr>
                        <a:t>Castelfranco</a:t>
                      </a:r>
                    </a:p>
                    <a:p>
                      <a:r>
                        <a:rPr lang="it-IT" sz="1400" b="1" dirty="0">
                          <a:latin typeface="CMU Serif" panose="02000603000000000000"/>
                        </a:rPr>
                        <a:t>Veneto</a:t>
                      </a:r>
                    </a:p>
                  </a:txBody>
                  <a:tcPr>
                    <a:solidFill>
                      <a:schemeClr val="accent3"/>
                    </a:solidFill>
                  </a:tcPr>
                </a:tc>
                <a:tc>
                  <a:txBody>
                    <a:bodyPr/>
                    <a:lstStyle/>
                    <a:p>
                      <a:r>
                        <a:rPr lang="it-IT" sz="1400" b="1" dirty="0">
                          <a:latin typeface="CMU Serif" panose="02000603000000000000"/>
                        </a:rPr>
                        <a:t>Porto Tolle</a:t>
                      </a:r>
                    </a:p>
                  </a:txBody>
                  <a:tcPr>
                    <a:solidFill>
                      <a:schemeClr val="accent3"/>
                    </a:solidFill>
                  </a:tcPr>
                </a:tc>
                <a:tc>
                  <a:txBody>
                    <a:bodyPr/>
                    <a:lstStyle/>
                    <a:p>
                      <a:r>
                        <a:rPr lang="it-IT" sz="1400" b="1" dirty="0">
                          <a:latin typeface="CMU Serif" panose="02000603000000000000"/>
                        </a:rPr>
                        <a:t>Roverchiara</a:t>
                      </a:r>
                    </a:p>
                  </a:txBody>
                  <a:tcPr>
                    <a:solidFill>
                      <a:schemeClr val="accent3"/>
                    </a:solidFill>
                  </a:tcPr>
                </a:tc>
                <a:extLst>
                  <a:ext uri="{0D108BD9-81ED-4DB2-BD59-A6C34878D82A}">
                    <a16:rowId xmlns:a16="http://schemas.microsoft.com/office/drawing/2014/main" val="1138221659"/>
                  </a:ext>
                </a:extLst>
              </a:tr>
              <a:tr h="399164">
                <a:tc>
                  <a:txBody>
                    <a:bodyPr/>
                    <a:lstStyle/>
                    <a:p>
                      <a:pPr algn="l"/>
                      <a:r>
                        <a:rPr lang="it-IT" sz="1400" b="1" dirty="0">
                          <a:latin typeface="CMU Serif" panose="02000603000000000000"/>
                        </a:rPr>
                        <a:t>Maximum</a:t>
                      </a:r>
                    </a:p>
                  </a:txBody>
                  <a:tcPr anchor="ctr"/>
                </a:tc>
                <a:tc>
                  <a:txBody>
                    <a:bodyPr/>
                    <a:lstStyle/>
                    <a:p>
                      <a:pPr algn="ctr"/>
                      <a:r>
                        <a:rPr lang="it-IT" sz="1400" b="1" dirty="0">
                          <a:latin typeface="CMU Serif" panose="02000603000000000000"/>
                        </a:rPr>
                        <a:t>14.1</a:t>
                      </a:r>
                    </a:p>
                  </a:txBody>
                  <a:tcPr anchor="ctr"/>
                </a:tc>
                <a:tc>
                  <a:txBody>
                    <a:bodyPr/>
                    <a:lstStyle/>
                    <a:p>
                      <a:pPr algn="ctr"/>
                      <a:r>
                        <a:rPr lang="it-IT" sz="1400" b="1" dirty="0">
                          <a:latin typeface="CMU Serif" panose="02000603000000000000"/>
                        </a:rPr>
                        <a:t>19.5</a:t>
                      </a:r>
                    </a:p>
                  </a:txBody>
                  <a:tcPr anchor="ctr"/>
                </a:tc>
                <a:tc>
                  <a:txBody>
                    <a:bodyPr/>
                    <a:lstStyle/>
                    <a:p>
                      <a:pPr algn="ctr"/>
                      <a:r>
                        <a:rPr lang="it-IT" sz="1400" b="1" dirty="0">
                          <a:latin typeface="CMU Serif" panose="02000603000000000000"/>
                        </a:rPr>
                        <a:t>18.9</a:t>
                      </a:r>
                    </a:p>
                  </a:txBody>
                  <a:tcPr anchor="ctr"/>
                </a:tc>
                <a:tc>
                  <a:txBody>
                    <a:bodyPr/>
                    <a:lstStyle/>
                    <a:p>
                      <a:pPr algn="ctr"/>
                      <a:r>
                        <a:rPr lang="it-IT" sz="1400" b="1" dirty="0">
                          <a:latin typeface="CMU Serif" panose="02000603000000000000"/>
                        </a:rPr>
                        <a:t>19.3</a:t>
                      </a:r>
                    </a:p>
                  </a:txBody>
                  <a:tcPr anchor="ctr"/>
                </a:tc>
                <a:extLst>
                  <a:ext uri="{0D108BD9-81ED-4DB2-BD59-A6C34878D82A}">
                    <a16:rowId xmlns:a16="http://schemas.microsoft.com/office/drawing/2014/main" val="3070098024"/>
                  </a:ext>
                </a:extLst>
              </a:tr>
              <a:tr h="343225">
                <a:tc>
                  <a:txBody>
                    <a:bodyPr/>
                    <a:lstStyle/>
                    <a:p>
                      <a:pPr algn="l"/>
                      <a:r>
                        <a:rPr lang="it-IT" sz="1400" b="1" dirty="0">
                          <a:latin typeface="CMU Serif" panose="02000603000000000000"/>
                        </a:rPr>
                        <a:t>Average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latin typeface="CMU Serif" panose="02000603000000000000"/>
                        </a:rPr>
                        <a:t>7.3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latin typeface="CMU Serif" panose="02000603000000000000"/>
                        </a:rPr>
                        <a:t>13.3</a:t>
                      </a:r>
                    </a:p>
                  </a:txBody>
                  <a:tcPr anchor="ctr"/>
                </a:tc>
                <a:tc>
                  <a:txBody>
                    <a:bodyPr/>
                    <a:lstStyle/>
                    <a:p>
                      <a:pPr algn="ctr"/>
                      <a:r>
                        <a:rPr lang="it-IT" sz="1400" b="1" dirty="0">
                          <a:latin typeface="CMU Serif" panose="02000603000000000000"/>
                        </a:rPr>
                        <a:t>14.1</a:t>
                      </a:r>
                    </a:p>
                  </a:txBody>
                  <a:tcPr anchor="ctr"/>
                </a:tc>
                <a:tc>
                  <a:txBody>
                    <a:bodyPr/>
                    <a:lstStyle/>
                    <a:p>
                      <a:pPr algn="ctr"/>
                      <a:r>
                        <a:rPr lang="it-IT" sz="1400" b="1" dirty="0">
                          <a:latin typeface="CMU Serif" panose="02000603000000000000"/>
                        </a:rPr>
                        <a:t>13.4</a:t>
                      </a:r>
                    </a:p>
                  </a:txBody>
                  <a:tcPr anchor="ctr"/>
                </a:tc>
                <a:extLst>
                  <a:ext uri="{0D108BD9-81ED-4DB2-BD59-A6C34878D82A}">
                    <a16:rowId xmlns:a16="http://schemas.microsoft.com/office/drawing/2014/main" val="3393925561"/>
                  </a:ext>
                </a:extLst>
              </a:tr>
              <a:tr h="343225">
                <a:tc>
                  <a:txBody>
                    <a:bodyPr/>
                    <a:lstStyle/>
                    <a:p>
                      <a:pPr algn="l"/>
                      <a:r>
                        <a:rPr lang="it-IT" sz="1400" b="1" dirty="0">
                          <a:latin typeface="CMU Serif" panose="02000603000000000000"/>
                        </a:rPr>
                        <a:t>Minimum</a:t>
                      </a:r>
                    </a:p>
                  </a:txBody>
                  <a:tcPr anchor="ctr"/>
                </a:tc>
                <a:tc>
                  <a:txBody>
                    <a:bodyPr/>
                    <a:lstStyle/>
                    <a:p>
                      <a:pPr algn="ctr"/>
                      <a:r>
                        <a:rPr lang="it-IT" sz="1400" b="1" dirty="0">
                          <a:latin typeface="CMU Serif" panose="02000603000000000000"/>
                        </a:rPr>
                        <a:t>2.0</a:t>
                      </a:r>
                    </a:p>
                  </a:txBody>
                  <a:tcPr anchor="ctr"/>
                </a:tc>
                <a:tc>
                  <a:txBody>
                    <a:bodyPr/>
                    <a:lstStyle/>
                    <a:p>
                      <a:pPr algn="ctr"/>
                      <a:r>
                        <a:rPr lang="it-IT" sz="1400" b="1" dirty="0">
                          <a:latin typeface="CMU Serif" panose="02000603000000000000"/>
                        </a:rPr>
                        <a:t>7.9</a:t>
                      </a:r>
                    </a:p>
                  </a:txBody>
                  <a:tcPr anchor="ctr"/>
                </a:tc>
                <a:tc>
                  <a:txBody>
                    <a:bodyPr/>
                    <a:lstStyle/>
                    <a:p>
                      <a:pPr algn="ctr"/>
                      <a:r>
                        <a:rPr lang="it-IT" sz="1400" b="1" dirty="0">
                          <a:latin typeface="CMU Serif" panose="02000603000000000000"/>
                        </a:rPr>
                        <a:t>9.5</a:t>
                      </a:r>
                    </a:p>
                  </a:txBody>
                  <a:tcPr anchor="ctr"/>
                </a:tc>
                <a:tc>
                  <a:txBody>
                    <a:bodyPr/>
                    <a:lstStyle/>
                    <a:p>
                      <a:pPr algn="ctr"/>
                      <a:r>
                        <a:rPr lang="it-IT" sz="1400" b="1" dirty="0">
                          <a:latin typeface="CMU Serif" panose="02000603000000000000"/>
                        </a:rPr>
                        <a:t>7.9</a:t>
                      </a:r>
                    </a:p>
                  </a:txBody>
                  <a:tcPr anchor="ctr"/>
                </a:tc>
                <a:extLst>
                  <a:ext uri="{0D108BD9-81ED-4DB2-BD59-A6C34878D82A}">
                    <a16:rowId xmlns:a16="http://schemas.microsoft.com/office/drawing/2014/main" val="327312782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23AC8-2922-28D9-CC49-E1C5FA4F38D2}"/>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9F6D1EC0-D58B-A710-74AD-9C55382D04BE}"/>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F9D8851F-7547-039D-9205-32E6C859CF78}"/>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6D5F513C-A09B-1E81-FCFF-53A990E3A129}"/>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247AE57C-B88A-2427-92CF-B330686DDC29}"/>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Evolution of the temperatures over the year</a:t>
            </a:r>
            <a:endParaRPr lang="zxx" sz="2400" b="0" u="none" strike="noStrike" dirty="0">
              <a:solidFill>
                <a:srgbClr val="000000"/>
              </a:solidFill>
              <a:uFillTx/>
              <a:latin typeface="Arial"/>
            </a:endParaRPr>
          </a:p>
        </p:txBody>
      </p:sp>
      <p:pic>
        <p:nvPicPr>
          <p:cNvPr id="5" name="Immagine 4">
            <a:extLst>
              <a:ext uri="{FF2B5EF4-FFF2-40B4-BE49-F238E27FC236}">
                <a16:creationId xmlns:a16="http://schemas.microsoft.com/office/drawing/2014/main" id="{69B632BD-97B5-4687-0B2A-5F320DEE6230}"/>
              </a:ext>
            </a:extLst>
          </p:cNvPr>
          <p:cNvPicPr>
            <a:picLocks noChangeAspect="1"/>
          </p:cNvPicPr>
          <p:nvPr/>
        </p:nvPicPr>
        <p:blipFill>
          <a:blip r:embed="rId3"/>
          <a:stretch>
            <a:fillRect/>
          </a:stretch>
        </p:blipFill>
        <p:spPr>
          <a:xfrm>
            <a:off x="6239041" y="863494"/>
            <a:ext cx="4683244" cy="2809946"/>
          </a:xfrm>
          <a:prstGeom prst="rect">
            <a:avLst/>
          </a:prstGeom>
        </p:spPr>
      </p:pic>
      <p:pic>
        <p:nvPicPr>
          <p:cNvPr id="7" name="Immagine 6">
            <a:extLst>
              <a:ext uri="{FF2B5EF4-FFF2-40B4-BE49-F238E27FC236}">
                <a16:creationId xmlns:a16="http://schemas.microsoft.com/office/drawing/2014/main" id="{95D72259-A91B-CDCC-FFFB-2C6D9C9FB1EA}"/>
              </a:ext>
            </a:extLst>
          </p:cNvPr>
          <p:cNvPicPr>
            <a:picLocks noChangeAspect="1"/>
          </p:cNvPicPr>
          <p:nvPr/>
        </p:nvPicPr>
        <p:blipFill>
          <a:blip r:embed="rId4"/>
          <a:stretch>
            <a:fillRect/>
          </a:stretch>
        </p:blipFill>
        <p:spPr>
          <a:xfrm>
            <a:off x="920463" y="852701"/>
            <a:ext cx="4683248" cy="2809948"/>
          </a:xfrm>
          <a:prstGeom prst="rect">
            <a:avLst/>
          </a:prstGeom>
        </p:spPr>
      </p:pic>
      <p:pic>
        <p:nvPicPr>
          <p:cNvPr id="9" name="Immagine 8">
            <a:extLst>
              <a:ext uri="{FF2B5EF4-FFF2-40B4-BE49-F238E27FC236}">
                <a16:creationId xmlns:a16="http://schemas.microsoft.com/office/drawing/2014/main" id="{71B3CFF2-EF80-0E7C-63CD-C0638EAA3A8A}"/>
              </a:ext>
            </a:extLst>
          </p:cNvPr>
          <p:cNvPicPr>
            <a:picLocks noChangeAspect="1"/>
          </p:cNvPicPr>
          <p:nvPr/>
        </p:nvPicPr>
        <p:blipFill>
          <a:blip r:embed="rId5"/>
          <a:stretch>
            <a:fillRect/>
          </a:stretch>
        </p:blipFill>
        <p:spPr>
          <a:xfrm>
            <a:off x="920466" y="3678471"/>
            <a:ext cx="4683246" cy="2809948"/>
          </a:xfrm>
          <a:prstGeom prst="rect">
            <a:avLst/>
          </a:prstGeom>
        </p:spPr>
      </p:pic>
      <p:pic>
        <p:nvPicPr>
          <p:cNvPr id="11" name="Immagine 10">
            <a:extLst>
              <a:ext uri="{FF2B5EF4-FFF2-40B4-BE49-F238E27FC236}">
                <a16:creationId xmlns:a16="http://schemas.microsoft.com/office/drawing/2014/main" id="{1EC94535-DB32-4BF5-73DE-DB766793ED53}"/>
              </a:ext>
            </a:extLst>
          </p:cNvPr>
          <p:cNvPicPr>
            <a:picLocks noChangeAspect="1"/>
          </p:cNvPicPr>
          <p:nvPr/>
        </p:nvPicPr>
        <p:blipFill>
          <a:blip r:embed="rId6"/>
          <a:stretch>
            <a:fillRect/>
          </a:stretch>
        </p:blipFill>
        <p:spPr>
          <a:xfrm>
            <a:off x="6239042" y="3678473"/>
            <a:ext cx="4683246" cy="2809946"/>
          </a:xfrm>
          <a:prstGeom prst="rect">
            <a:avLst/>
          </a:prstGeom>
        </p:spPr>
      </p:pic>
    </p:spTree>
    <p:extLst>
      <p:ext uri="{BB962C8B-B14F-4D97-AF65-F5344CB8AC3E}">
        <p14:creationId xmlns:p14="http://schemas.microsoft.com/office/powerpoint/2010/main" val="174001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2382D-94C9-60F0-4F9F-C01AB79E46CB}"/>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14C1DA8E-B45C-4CD1-13DF-7AECA0FA7DDE}"/>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68EF08C9-DB44-4606-3258-82747B92EBB3}"/>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AAD836B9-C042-869B-5D92-4754297C82E9}"/>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06363FA7-131E-CBE9-B211-DE83F8C76E3D}"/>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Evolution of the temperatures over the year</a:t>
            </a:r>
            <a:endParaRPr lang="zxx" sz="2400" b="0" u="none" strike="noStrike" dirty="0">
              <a:solidFill>
                <a:srgbClr val="000000"/>
              </a:solidFill>
              <a:uFillTx/>
              <a:latin typeface="Arial"/>
            </a:endParaRPr>
          </a:p>
        </p:txBody>
      </p:sp>
      <p:pic>
        <p:nvPicPr>
          <p:cNvPr id="5" name="Immagine 4">
            <a:extLst>
              <a:ext uri="{FF2B5EF4-FFF2-40B4-BE49-F238E27FC236}">
                <a16:creationId xmlns:a16="http://schemas.microsoft.com/office/drawing/2014/main" id="{D44AFA7B-5C1A-18D7-C289-27882F300622}"/>
              </a:ext>
            </a:extLst>
          </p:cNvPr>
          <p:cNvPicPr>
            <a:picLocks noChangeAspect="1"/>
          </p:cNvPicPr>
          <p:nvPr/>
        </p:nvPicPr>
        <p:blipFill>
          <a:blip r:embed="rId3"/>
          <a:stretch>
            <a:fillRect/>
          </a:stretch>
        </p:blipFill>
        <p:spPr>
          <a:xfrm>
            <a:off x="6239041" y="863494"/>
            <a:ext cx="4683244" cy="2809946"/>
          </a:xfrm>
          <a:prstGeom prst="rect">
            <a:avLst/>
          </a:prstGeom>
        </p:spPr>
      </p:pic>
      <p:pic>
        <p:nvPicPr>
          <p:cNvPr id="7" name="Immagine 6">
            <a:extLst>
              <a:ext uri="{FF2B5EF4-FFF2-40B4-BE49-F238E27FC236}">
                <a16:creationId xmlns:a16="http://schemas.microsoft.com/office/drawing/2014/main" id="{7B7D9AE8-1C3D-B6A8-2D45-3260E4DD55EF}"/>
              </a:ext>
            </a:extLst>
          </p:cNvPr>
          <p:cNvPicPr>
            <a:picLocks noChangeAspect="1"/>
          </p:cNvPicPr>
          <p:nvPr/>
        </p:nvPicPr>
        <p:blipFill>
          <a:blip r:embed="rId4"/>
          <a:stretch>
            <a:fillRect/>
          </a:stretch>
        </p:blipFill>
        <p:spPr>
          <a:xfrm>
            <a:off x="920463" y="852701"/>
            <a:ext cx="4683248" cy="2809948"/>
          </a:xfrm>
          <a:prstGeom prst="rect">
            <a:avLst/>
          </a:prstGeom>
        </p:spPr>
      </p:pic>
      <p:pic>
        <p:nvPicPr>
          <p:cNvPr id="9" name="Immagine 8">
            <a:extLst>
              <a:ext uri="{FF2B5EF4-FFF2-40B4-BE49-F238E27FC236}">
                <a16:creationId xmlns:a16="http://schemas.microsoft.com/office/drawing/2014/main" id="{94DAC417-871C-23A3-D6DF-A15A8C46D4F8}"/>
              </a:ext>
            </a:extLst>
          </p:cNvPr>
          <p:cNvPicPr>
            <a:picLocks noChangeAspect="1"/>
          </p:cNvPicPr>
          <p:nvPr/>
        </p:nvPicPr>
        <p:blipFill>
          <a:blip r:embed="rId5"/>
          <a:stretch>
            <a:fillRect/>
          </a:stretch>
        </p:blipFill>
        <p:spPr>
          <a:xfrm>
            <a:off x="920466" y="3678471"/>
            <a:ext cx="4683246" cy="2809948"/>
          </a:xfrm>
          <a:prstGeom prst="rect">
            <a:avLst/>
          </a:prstGeom>
        </p:spPr>
      </p:pic>
      <p:pic>
        <p:nvPicPr>
          <p:cNvPr id="11" name="Immagine 10">
            <a:extLst>
              <a:ext uri="{FF2B5EF4-FFF2-40B4-BE49-F238E27FC236}">
                <a16:creationId xmlns:a16="http://schemas.microsoft.com/office/drawing/2014/main" id="{1A0B43FB-0A87-46DD-9974-D99AB55F90D1}"/>
              </a:ext>
            </a:extLst>
          </p:cNvPr>
          <p:cNvPicPr>
            <a:picLocks noChangeAspect="1"/>
          </p:cNvPicPr>
          <p:nvPr/>
        </p:nvPicPr>
        <p:blipFill>
          <a:blip r:embed="rId6"/>
          <a:stretch>
            <a:fillRect/>
          </a:stretch>
        </p:blipFill>
        <p:spPr>
          <a:xfrm>
            <a:off x="6239042" y="3678473"/>
            <a:ext cx="4683246" cy="2809946"/>
          </a:xfrm>
          <a:prstGeom prst="rect">
            <a:avLst/>
          </a:prstGeom>
        </p:spPr>
      </p:pic>
      <p:cxnSp>
        <p:nvCxnSpPr>
          <p:cNvPr id="3" name="Connettore diritto 9">
            <a:extLst>
              <a:ext uri="{FF2B5EF4-FFF2-40B4-BE49-F238E27FC236}">
                <a16:creationId xmlns:a16="http://schemas.microsoft.com/office/drawing/2014/main" id="{6790976B-ABDA-5289-7694-3968543D0D3C}"/>
              </a:ext>
            </a:extLst>
          </p:cNvPr>
          <p:cNvCxnSpPr>
            <a:cxnSpLocks/>
          </p:cNvCxnSpPr>
          <p:nvPr/>
        </p:nvCxnSpPr>
        <p:spPr>
          <a:xfrm>
            <a:off x="1363882" y="1339201"/>
            <a:ext cx="350072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Connettore diritto 13">
            <a:extLst>
              <a:ext uri="{FF2B5EF4-FFF2-40B4-BE49-F238E27FC236}">
                <a16:creationId xmlns:a16="http://schemas.microsoft.com/office/drawing/2014/main" id="{108D747B-8821-59E6-E4A1-2EBEA5EA9960}"/>
              </a:ext>
            </a:extLst>
          </p:cNvPr>
          <p:cNvCxnSpPr>
            <a:cxnSpLocks/>
          </p:cNvCxnSpPr>
          <p:nvPr/>
        </p:nvCxnSpPr>
        <p:spPr>
          <a:xfrm flipV="1">
            <a:off x="1361467" y="2257675"/>
            <a:ext cx="3503141" cy="20129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Arco 16">
            <a:extLst>
              <a:ext uri="{FF2B5EF4-FFF2-40B4-BE49-F238E27FC236}">
                <a16:creationId xmlns:a16="http://schemas.microsoft.com/office/drawing/2014/main" id="{DAFBB19A-E7FC-D88A-847C-3D4BF5FC4F52}"/>
              </a:ext>
            </a:extLst>
          </p:cNvPr>
          <p:cNvSpPr/>
          <p:nvPr/>
        </p:nvSpPr>
        <p:spPr>
          <a:xfrm rot="10622341">
            <a:off x="1364338" y="2958293"/>
            <a:ext cx="3497400" cy="201517"/>
          </a:xfrm>
          <a:prstGeom prst="arc">
            <a:avLst>
              <a:gd name="adj1" fmla="val 10783630"/>
              <a:gd name="adj2" fmla="val 0"/>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55924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strips(upRigh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CECC-8F24-9777-44A4-D2369BA4463C}"/>
            </a:ext>
          </a:extLst>
        </p:cNvPr>
        <p:cNvGrpSpPr/>
        <p:nvPr/>
      </p:nvGrpSpPr>
      <p:grpSpPr>
        <a:xfrm>
          <a:off x="0" y="0"/>
          <a:ext cx="0" cy="0"/>
          <a:chOff x="0" y="0"/>
          <a:chExt cx="0" cy="0"/>
        </a:xfrm>
      </p:grpSpPr>
      <p:cxnSp>
        <p:nvCxnSpPr>
          <p:cNvPr id="14" name="Connettore diritto 13">
            <a:extLst>
              <a:ext uri="{FF2B5EF4-FFF2-40B4-BE49-F238E27FC236}">
                <a16:creationId xmlns:a16="http://schemas.microsoft.com/office/drawing/2014/main" id="{3E83AEF3-83E7-6D75-5678-7F1D27CA1E0F}"/>
              </a:ext>
            </a:extLst>
          </p:cNvPr>
          <p:cNvCxnSpPr>
            <a:cxnSpLocks/>
          </p:cNvCxnSpPr>
          <p:nvPr/>
        </p:nvCxnSpPr>
        <p:spPr>
          <a:xfrm flipV="1">
            <a:off x="1559688" y="2362960"/>
            <a:ext cx="2861062" cy="72644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6E70B4EC-4690-6E3E-D5B6-5D3326BB7560}"/>
              </a:ext>
            </a:extLst>
          </p:cNvPr>
          <p:cNvCxnSpPr/>
          <p:nvPr/>
        </p:nvCxnSpPr>
        <p:spPr>
          <a:xfrm>
            <a:off x="1655793" y="2714853"/>
            <a:ext cx="270510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5" name="Rettangolo 3">
            <a:extLst>
              <a:ext uri="{FF2B5EF4-FFF2-40B4-BE49-F238E27FC236}">
                <a16:creationId xmlns:a16="http://schemas.microsoft.com/office/drawing/2014/main" id="{4B35A858-26D9-93E3-ED10-51F113B1DEA5}"/>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D432D2CC-8E38-8753-F194-982CDE205E27}"/>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8D5F39A0-E94A-E4D3-63E0-268F4C8EFB94}"/>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FAB39A9A-6A86-C009-0DC6-9B5AFA73E1B2}"/>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it-IT" sz="2400" b="1" u="none" strike="noStrike" dirty="0">
                <a:solidFill>
                  <a:schemeClr val="lt1">
                    <a:lumMod val="95000"/>
                  </a:schemeClr>
                </a:solidFill>
                <a:uFillTx/>
                <a:latin typeface="CMU Serif"/>
                <a:ea typeface="CMU Serif"/>
              </a:rPr>
              <a:t>Frequentist regression </a:t>
            </a:r>
            <a:endParaRPr lang="zxx" sz="2400" b="0" u="none" strike="noStrike" dirty="0">
              <a:solidFill>
                <a:srgbClr val="000000"/>
              </a:solidFill>
              <a:uFillTx/>
              <a:latin typeface="Arial"/>
            </a:endParaRPr>
          </a:p>
        </p:txBody>
      </p:sp>
      <p:cxnSp>
        <p:nvCxnSpPr>
          <p:cNvPr id="16" name="Connettore diritto 15">
            <a:extLst>
              <a:ext uri="{FF2B5EF4-FFF2-40B4-BE49-F238E27FC236}">
                <a16:creationId xmlns:a16="http://schemas.microsoft.com/office/drawing/2014/main" id="{B58E0885-2397-0510-DBB6-AB77FEC8030E}"/>
              </a:ext>
            </a:extLst>
          </p:cNvPr>
          <p:cNvCxnSpPr>
            <a:cxnSpLocks/>
          </p:cNvCxnSpPr>
          <p:nvPr/>
        </p:nvCxnSpPr>
        <p:spPr>
          <a:xfrm flipV="1">
            <a:off x="1562100" y="2263921"/>
            <a:ext cx="2721626" cy="974579"/>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co 16">
            <a:extLst>
              <a:ext uri="{FF2B5EF4-FFF2-40B4-BE49-F238E27FC236}">
                <a16:creationId xmlns:a16="http://schemas.microsoft.com/office/drawing/2014/main" id="{B3535976-E485-DE65-C08A-54D5C086A69D}"/>
              </a:ext>
            </a:extLst>
          </p:cNvPr>
          <p:cNvSpPr/>
          <p:nvPr/>
        </p:nvSpPr>
        <p:spPr>
          <a:xfrm rot="10049869">
            <a:off x="1418163" y="2411863"/>
            <a:ext cx="3009498" cy="356017"/>
          </a:xfrm>
          <a:prstGeom prst="arc">
            <a:avLst>
              <a:gd name="adj1" fmla="val 10832711"/>
              <a:gd name="adj2" fmla="val 21494840"/>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6" name="Immagine 5">
            <a:extLst>
              <a:ext uri="{FF2B5EF4-FFF2-40B4-BE49-F238E27FC236}">
                <a16:creationId xmlns:a16="http://schemas.microsoft.com/office/drawing/2014/main" id="{C5EFE8A8-2C15-EC4F-C225-16639BE1798A}"/>
              </a:ext>
            </a:extLst>
          </p:cNvPr>
          <p:cNvPicPr>
            <a:picLocks noChangeAspect="1"/>
          </p:cNvPicPr>
          <p:nvPr/>
        </p:nvPicPr>
        <p:blipFill>
          <a:blip r:embed="rId3"/>
          <a:stretch>
            <a:fillRect/>
          </a:stretch>
        </p:blipFill>
        <p:spPr>
          <a:xfrm>
            <a:off x="721683" y="1163807"/>
            <a:ext cx="4589810" cy="2753886"/>
          </a:xfrm>
          <a:prstGeom prst="rect">
            <a:avLst/>
          </a:prstGeom>
        </p:spPr>
      </p:pic>
      <p:pic>
        <p:nvPicPr>
          <p:cNvPr id="19" name="Immagine 18">
            <a:extLst>
              <a:ext uri="{FF2B5EF4-FFF2-40B4-BE49-F238E27FC236}">
                <a16:creationId xmlns:a16="http://schemas.microsoft.com/office/drawing/2014/main" id="{720F6058-9D38-F05D-D91A-DF316E393F6C}"/>
              </a:ext>
            </a:extLst>
          </p:cNvPr>
          <p:cNvPicPr>
            <a:picLocks noChangeAspect="1"/>
          </p:cNvPicPr>
          <p:nvPr/>
        </p:nvPicPr>
        <p:blipFill>
          <a:blip r:embed="rId4"/>
          <a:stretch>
            <a:fillRect/>
          </a:stretch>
        </p:blipFill>
        <p:spPr>
          <a:xfrm>
            <a:off x="5681215" y="1030517"/>
            <a:ext cx="5901185" cy="2753886"/>
          </a:xfrm>
          <a:prstGeom prst="rect">
            <a:avLst/>
          </a:prstGeom>
        </p:spPr>
      </p:pic>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043736BD-FCB7-934D-1367-0ACD0A3A1840}"/>
                  </a:ext>
                </a:extLst>
              </p:cNvPr>
              <p:cNvSpPr txBox="1"/>
              <p:nvPr/>
            </p:nvSpPr>
            <p:spPr>
              <a:xfrm>
                <a:off x="1056625" y="4538728"/>
                <a:ext cx="3903435" cy="157799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it-IT" sz="2400" b="1" i="1" dirty="0" smtClean="0">
                          <a:solidFill>
                            <a:schemeClr val="tx1">
                              <a:lumMod val="85000"/>
                              <a:lumOff val="15000"/>
                            </a:schemeClr>
                          </a:solidFill>
                          <a:latin typeface="Cambria Math" panose="02040503050406030204" pitchFamily="18" charset="0"/>
                        </a:rPr>
                        <m:t>𝑻</m:t>
                      </m:r>
                      <m:r>
                        <a:rPr lang="it-IT" sz="2400" b="1" i="1" dirty="0" smtClean="0">
                          <a:solidFill>
                            <a:schemeClr val="tx1">
                              <a:lumMod val="85000"/>
                              <a:lumOff val="15000"/>
                            </a:schemeClr>
                          </a:solidFill>
                          <a:latin typeface="Cambria Math" panose="02040503050406030204" pitchFamily="18" charset="0"/>
                        </a:rPr>
                        <m:t>(</m:t>
                      </m:r>
                      <m:r>
                        <a:rPr lang="it-IT" sz="2400" b="1" i="1" smtClean="0">
                          <a:solidFill>
                            <a:schemeClr val="tx1">
                              <a:lumMod val="85000"/>
                              <a:lumOff val="15000"/>
                            </a:schemeClr>
                          </a:solidFill>
                          <a:latin typeface="Cambria Math" panose="02040503050406030204" pitchFamily="18" charset="0"/>
                        </a:rPr>
                        <m:t>𝒕</m:t>
                      </m:r>
                      <m:r>
                        <a:rPr lang="it-IT" sz="2400" b="1" i="1" dirty="0" smtClean="0">
                          <a:solidFill>
                            <a:schemeClr val="tx1">
                              <a:lumMod val="85000"/>
                              <a:lumOff val="15000"/>
                            </a:schemeClr>
                          </a:solidFill>
                          <a:latin typeface="Cambria Math" panose="02040503050406030204" pitchFamily="18" charset="0"/>
                        </a:rPr>
                        <m:t>) =</m:t>
                      </m:r>
                      <m:r>
                        <a:rPr lang="it-IT" sz="2400" b="1" i="1" dirty="0" smtClean="0">
                          <a:solidFill>
                            <a:schemeClr val="tx1">
                              <a:lumMod val="85000"/>
                              <a:lumOff val="15000"/>
                            </a:schemeClr>
                          </a:solidFill>
                          <a:latin typeface="Cambria Math" panose="02040503050406030204" pitchFamily="18" charset="0"/>
                        </a:rPr>
                        <m:t>𝒂</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𝜺</m:t>
                      </m:r>
                    </m:oMath>
                  </m:oMathPara>
                </a14:m>
                <a:endParaRPr lang="it-IT" sz="2400" b="1" dirty="0">
                  <a:solidFill>
                    <a:schemeClr val="tx1">
                      <a:lumMod val="85000"/>
                      <a:lumOff val="15000"/>
                    </a:schemeClr>
                  </a:solidFill>
                </a:endParaRPr>
              </a:p>
              <a:p>
                <a:endParaRPr lang="it-IT" sz="1200" b="1" dirty="0">
                  <a:solidFill>
                    <a:schemeClr val="tx1">
                      <a:lumMod val="85000"/>
                      <a:lumOff val="15000"/>
                    </a:schemeClr>
                  </a:solidFill>
                </a:endParaRPr>
              </a:p>
              <a:p>
                <a:pPr/>
                <a14:m>
                  <m:oMathPara xmlns:m="http://schemas.openxmlformats.org/officeDocument/2006/math">
                    <m:oMathParaPr>
                      <m:jc m:val="left"/>
                    </m:oMathParaPr>
                    <m:oMath xmlns:m="http://schemas.openxmlformats.org/officeDocument/2006/math">
                      <m:r>
                        <a:rPr lang="it-IT" sz="2400" b="1" i="1" dirty="0" smtClean="0">
                          <a:solidFill>
                            <a:schemeClr val="tx1">
                              <a:lumMod val="85000"/>
                              <a:lumOff val="15000"/>
                            </a:schemeClr>
                          </a:solidFill>
                          <a:latin typeface="Cambria Math" panose="02040503050406030204" pitchFamily="18" charset="0"/>
                        </a:rPr>
                        <m:t>𝑻</m:t>
                      </m:r>
                      <m:r>
                        <a:rPr lang="it-IT" sz="2400" b="1" i="1" dirty="0" smtClean="0">
                          <a:solidFill>
                            <a:schemeClr val="tx1">
                              <a:lumMod val="85000"/>
                              <a:lumOff val="15000"/>
                            </a:schemeClr>
                          </a:solidFill>
                          <a:latin typeface="Cambria Math" panose="02040503050406030204" pitchFamily="18" charset="0"/>
                        </a:rPr>
                        <m:t>(</m:t>
                      </m:r>
                      <m:r>
                        <a:rPr lang="it-IT" sz="2400" b="1" i="1">
                          <a:solidFill>
                            <a:schemeClr val="tx1">
                              <a:lumMod val="85000"/>
                              <a:lumOff val="15000"/>
                            </a:schemeClr>
                          </a:solidFill>
                          <a:latin typeface="Cambria Math" panose="02040503050406030204" pitchFamily="18" charset="0"/>
                        </a:rPr>
                        <m:t>𝒕</m:t>
                      </m:r>
                      <m:r>
                        <a:rPr lang="it-IT" sz="2400" b="1" i="1" dirty="0" smtClean="0">
                          <a:solidFill>
                            <a:schemeClr val="tx1">
                              <a:lumMod val="85000"/>
                              <a:lumOff val="15000"/>
                            </a:schemeClr>
                          </a:solidFill>
                          <a:latin typeface="Cambria Math" panose="02040503050406030204" pitchFamily="18" charset="0"/>
                        </a:rPr>
                        <m:t>)=</m:t>
                      </m:r>
                      <m:r>
                        <a:rPr lang="it-IT" sz="2400" b="1" i="1" dirty="0" smtClean="0">
                          <a:solidFill>
                            <a:schemeClr val="tx1">
                              <a:lumMod val="85000"/>
                              <a:lumOff val="15000"/>
                            </a:schemeClr>
                          </a:solidFill>
                          <a:latin typeface="Cambria Math" panose="02040503050406030204" pitchFamily="18" charset="0"/>
                        </a:rPr>
                        <m:t>𝒃</m:t>
                      </m:r>
                      <m:r>
                        <a:rPr lang="it-IT" sz="2400" b="1" i="1" dirty="0" smtClean="0">
                          <a:solidFill>
                            <a:schemeClr val="tx1">
                              <a:lumMod val="85000"/>
                              <a:lumOff val="15000"/>
                            </a:schemeClr>
                          </a:solidFill>
                          <a:latin typeface="Cambria Math" panose="02040503050406030204" pitchFamily="18" charset="0"/>
                        </a:rPr>
                        <m:t> </m:t>
                      </m:r>
                      <m:r>
                        <a:rPr lang="it-IT" sz="2400" b="1" i="1" smtClean="0">
                          <a:solidFill>
                            <a:schemeClr val="tx1">
                              <a:lumMod val="85000"/>
                              <a:lumOff val="15000"/>
                            </a:schemeClr>
                          </a:solidFill>
                          <a:latin typeface="Cambria Math" panose="02040503050406030204" pitchFamily="18" charset="0"/>
                        </a:rPr>
                        <m:t>𝒕</m:t>
                      </m:r>
                      <m:r>
                        <a:rPr lang="it-IT" sz="2400" b="1" i="1" dirty="0" smtClean="0">
                          <a:solidFill>
                            <a:schemeClr val="tx1">
                              <a:lumMod val="85000"/>
                              <a:lumOff val="15000"/>
                            </a:schemeClr>
                          </a:solidFill>
                          <a:latin typeface="Cambria Math" panose="02040503050406030204" pitchFamily="18" charset="0"/>
                        </a:rPr>
                        <m:t> +</m:t>
                      </m:r>
                      <m:r>
                        <a:rPr lang="it-IT" sz="2400" b="1" i="1" dirty="0" smtClean="0">
                          <a:solidFill>
                            <a:schemeClr val="tx1">
                              <a:lumMod val="85000"/>
                              <a:lumOff val="15000"/>
                            </a:schemeClr>
                          </a:solidFill>
                          <a:latin typeface="Cambria Math" panose="02040503050406030204" pitchFamily="18" charset="0"/>
                        </a:rPr>
                        <m:t>𝒂</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𝜺</m:t>
                      </m:r>
                    </m:oMath>
                  </m:oMathPara>
                </a14:m>
                <a:endParaRPr lang="it-IT" sz="2400" b="1" dirty="0">
                  <a:solidFill>
                    <a:schemeClr val="tx1">
                      <a:lumMod val="85000"/>
                      <a:lumOff val="15000"/>
                    </a:schemeClr>
                  </a:solidFill>
                </a:endParaRPr>
              </a:p>
              <a:p>
                <a:endParaRPr lang="it-IT" sz="1200" b="1" dirty="0">
                  <a:solidFill>
                    <a:schemeClr val="tx1">
                      <a:lumMod val="85000"/>
                      <a:lumOff val="15000"/>
                    </a:schemeClr>
                  </a:solidFill>
                </a:endParaRPr>
              </a:p>
              <a:p>
                <a:pPr/>
                <a14:m>
                  <m:oMathPara xmlns:m="http://schemas.openxmlformats.org/officeDocument/2006/math">
                    <m:oMathParaPr>
                      <m:jc m:val="left"/>
                    </m:oMathParaPr>
                    <m:oMath xmlns:m="http://schemas.openxmlformats.org/officeDocument/2006/math">
                      <m:r>
                        <a:rPr lang="it-IT" sz="2400" b="1" i="1" dirty="0" smtClean="0">
                          <a:solidFill>
                            <a:schemeClr val="tx1">
                              <a:lumMod val="85000"/>
                              <a:lumOff val="15000"/>
                            </a:schemeClr>
                          </a:solidFill>
                          <a:latin typeface="Cambria Math" panose="02040503050406030204" pitchFamily="18" charset="0"/>
                        </a:rPr>
                        <m:t>𝑻</m:t>
                      </m:r>
                      <m:d>
                        <m:dPr>
                          <m:ctrlPr>
                            <a:rPr lang="it-IT" sz="2400" b="1" i="1" dirty="0" smtClean="0">
                              <a:solidFill>
                                <a:schemeClr val="tx1">
                                  <a:lumMod val="85000"/>
                                  <a:lumOff val="15000"/>
                                </a:schemeClr>
                              </a:solidFill>
                              <a:latin typeface="Cambria Math" panose="02040503050406030204" pitchFamily="18" charset="0"/>
                            </a:rPr>
                          </m:ctrlPr>
                        </m:dPr>
                        <m:e>
                          <m:r>
                            <a:rPr lang="it-IT" sz="2400" b="1" i="1">
                              <a:solidFill>
                                <a:schemeClr val="tx1">
                                  <a:lumMod val="85000"/>
                                  <a:lumOff val="15000"/>
                                </a:schemeClr>
                              </a:solidFill>
                              <a:latin typeface="Cambria Math" panose="02040503050406030204" pitchFamily="18" charset="0"/>
                            </a:rPr>
                            <m:t>𝒕</m:t>
                          </m:r>
                        </m:e>
                      </m:d>
                      <m:r>
                        <a:rPr lang="it-IT" sz="2400" b="1" i="1" dirty="0" smtClean="0">
                          <a:solidFill>
                            <a:schemeClr val="tx1">
                              <a:lumMod val="85000"/>
                              <a:lumOff val="15000"/>
                            </a:schemeClr>
                          </a:solidFill>
                          <a:latin typeface="Cambria Math" panose="02040503050406030204" pitchFamily="18" charset="0"/>
                        </a:rPr>
                        <m:t>=</m:t>
                      </m:r>
                      <m:r>
                        <a:rPr lang="it-IT" sz="2400" b="1" i="1" dirty="0" smtClean="0">
                          <a:solidFill>
                            <a:schemeClr val="tx1">
                              <a:lumMod val="85000"/>
                              <a:lumOff val="15000"/>
                            </a:schemeClr>
                          </a:solidFill>
                          <a:latin typeface="Cambria Math" panose="02040503050406030204" pitchFamily="18" charset="0"/>
                        </a:rPr>
                        <m:t>𝒄</m:t>
                      </m:r>
                      <m:sSup>
                        <m:sSupPr>
                          <m:ctrlPr>
                            <a:rPr lang="it-IT" sz="2400" b="1" i="1" smtClean="0">
                              <a:solidFill>
                                <a:schemeClr val="tx1">
                                  <a:lumMod val="85000"/>
                                  <a:lumOff val="15000"/>
                                </a:schemeClr>
                              </a:solidFill>
                              <a:latin typeface="Cambria Math" panose="02040503050406030204" pitchFamily="18" charset="0"/>
                            </a:rPr>
                          </m:ctrlPr>
                        </m:sSupPr>
                        <m:e>
                          <m:r>
                            <a:rPr lang="it-IT" sz="2400" b="1" i="1" smtClean="0">
                              <a:solidFill>
                                <a:schemeClr val="tx1">
                                  <a:lumMod val="85000"/>
                                  <a:lumOff val="15000"/>
                                </a:schemeClr>
                              </a:solidFill>
                              <a:latin typeface="Cambria Math" panose="02040503050406030204" pitchFamily="18" charset="0"/>
                            </a:rPr>
                            <m:t>𝒕</m:t>
                          </m:r>
                        </m:e>
                        <m:sup>
                          <m:r>
                            <a:rPr lang="it-IT" sz="2400" b="1" i="1" smtClean="0">
                              <a:solidFill>
                                <a:schemeClr val="tx1">
                                  <a:lumMod val="85000"/>
                                  <a:lumOff val="15000"/>
                                </a:schemeClr>
                              </a:solidFill>
                              <a:latin typeface="Cambria Math" panose="02040503050406030204" pitchFamily="18" charset="0"/>
                            </a:rPr>
                            <m:t>𝟐</m:t>
                          </m:r>
                        </m:sup>
                      </m:sSup>
                      <m:r>
                        <a:rPr lang="it-IT" sz="2400" b="1" i="1" smtClean="0">
                          <a:solidFill>
                            <a:schemeClr val="tx1">
                              <a:lumMod val="85000"/>
                              <a:lumOff val="15000"/>
                            </a:schemeClr>
                          </a:solidFill>
                          <a:latin typeface="Cambria Math" panose="02040503050406030204" pitchFamily="18" charset="0"/>
                        </a:rPr>
                        <m:t>+</m:t>
                      </m:r>
                      <m:r>
                        <a:rPr lang="it-IT" sz="2400" b="1" i="1" smtClean="0">
                          <a:solidFill>
                            <a:schemeClr val="tx1">
                              <a:lumMod val="85000"/>
                              <a:lumOff val="15000"/>
                            </a:schemeClr>
                          </a:solidFill>
                          <a:latin typeface="Cambria Math" panose="02040503050406030204" pitchFamily="18" charset="0"/>
                        </a:rPr>
                        <m:t>𝒃</m:t>
                      </m:r>
                      <m:r>
                        <a:rPr lang="it-IT" sz="2400" b="1" i="1" dirty="0">
                          <a:solidFill>
                            <a:schemeClr val="tx1">
                              <a:lumMod val="85000"/>
                              <a:lumOff val="15000"/>
                            </a:schemeClr>
                          </a:solidFill>
                          <a:latin typeface="Cambria Math" panose="02040503050406030204" pitchFamily="18" charset="0"/>
                        </a:rPr>
                        <m:t> </m:t>
                      </m:r>
                      <m:r>
                        <a:rPr lang="it-IT" sz="2400" b="1" i="1">
                          <a:solidFill>
                            <a:schemeClr val="tx1">
                              <a:lumMod val="85000"/>
                              <a:lumOff val="15000"/>
                            </a:schemeClr>
                          </a:solidFill>
                          <a:latin typeface="Cambria Math" panose="02040503050406030204" pitchFamily="18" charset="0"/>
                        </a:rPr>
                        <m:t>𝒕</m:t>
                      </m:r>
                      <m:r>
                        <a:rPr lang="it-IT" sz="2400" b="1" i="1" smtClean="0">
                          <a:solidFill>
                            <a:schemeClr val="tx1">
                              <a:lumMod val="85000"/>
                              <a:lumOff val="15000"/>
                            </a:schemeClr>
                          </a:solidFill>
                          <a:latin typeface="Cambria Math" panose="02040503050406030204" pitchFamily="18" charset="0"/>
                        </a:rPr>
                        <m:t>+</m:t>
                      </m:r>
                      <m:r>
                        <a:rPr lang="it-IT" sz="2400" b="1" i="1" dirty="0" smtClean="0">
                          <a:solidFill>
                            <a:schemeClr val="tx1">
                              <a:lumMod val="85000"/>
                              <a:lumOff val="15000"/>
                            </a:schemeClr>
                          </a:solidFill>
                          <a:latin typeface="Cambria Math" panose="02040503050406030204" pitchFamily="18" charset="0"/>
                        </a:rPr>
                        <m:t>𝒂</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m:t>
                      </m:r>
                      <m:r>
                        <a:rPr lang="it-IT" sz="2400" b="1" i="1" dirty="0">
                          <a:solidFill>
                            <a:schemeClr val="tx1">
                              <a:lumMod val="85000"/>
                              <a:lumOff val="15000"/>
                            </a:schemeClr>
                          </a:solidFill>
                          <a:latin typeface="Cambria Math" panose="02040503050406030204" pitchFamily="18" charset="0"/>
                        </a:rPr>
                        <m:t> </m:t>
                      </m:r>
                      <m:r>
                        <a:rPr lang="el-GR" sz="2400" b="1" i="1" dirty="0">
                          <a:solidFill>
                            <a:schemeClr val="tx1">
                              <a:lumMod val="85000"/>
                              <a:lumOff val="15000"/>
                            </a:schemeClr>
                          </a:solidFill>
                          <a:latin typeface="Cambria Math" panose="02040503050406030204" pitchFamily="18" charset="0"/>
                        </a:rPr>
                        <m:t>𝜺</m:t>
                      </m:r>
                    </m:oMath>
                  </m:oMathPara>
                </a14:m>
                <a:endParaRPr lang="it-IT" sz="2400" b="1" dirty="0">
                  <a:solidFill>
                    <a:schemeClr val="tx1">
                      <a:lumMod val="85000"/>
                      <a:lumOff val="15000"/>
                    </a:schemeClr>
                  </a:solidFill>
                </a:endParaRPr>
              </a:p>
            </p:txBody>
          </p:sp>
        </mc:Choice>
        <mc:Fallback xmlns="">
          <p:sp>
            <p:nvSpPr>
              <p:cNvPr id="21" name="CasellaDiTesto 20">
                <a:extLst>
                  <a:ext uri="{FF2B5EF4-FFF2-40B4-BE49-F238E27FC236}">
                    <a16:creationId xmlns:a16="http://schemas.microsoft.com/office/drawing/2014/main" id="{043736BD-FCB7-934D-1367-0ACD0A3A1840}"/>
                  </a:ext>
                </a:extLst>
              </p:cNvPr>
              <p:cNvSpPr txBox="1">
                <a:spLocks noRot="1" noChangeAspect="1" noMove="1" noResize="1" noEditPoints="1" noAdjustHandles="1" noChangeArrowheads="1" noChangeShapeType="1" noTextEdit="1"/>
              </p:cNvSpPr>
              <p:nvPr/>
            </p:nvSpPr>
            <p:spPr>
              <a:xfrm>
                <a:off x="1056625" y="4538728"/>
                <a:ext cx="3903435" cy="1577996"/>
              </a:xfrm>
              <a:prstGeom prst="rect">
                <a:avLst/>
              </a:prstGeom>
              <a:blipFill>
                <a:blip r:embed="rId5"/>
                <a:stretch>
                  <a:fillRect l="-325" b="-4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3" name="Tabella 22">
                <a:extLst>
                  <a:ext uri="{FF2B5EF4-FFF2-40B4-BE49-F238E27FC236}">
                    <a16:creationId xmlns:a16="http://schemas.microsoft.com/office/drawing/2014/main" id="{371BC928-0C15-11BB-021B-82D8C358D763}"/>
                  </a:ext>
                </a:extLst>
              </p:cNvPr>
              <p:cNvGraphicFramePr>
                <a:graphicFrameLocks noGrp="1"/>
              </p:cNvGraphicFramePr>
              <p:nvPr>
                <p:extLst>
                  <p:ext uri="{D42A27DB-BD31-4B8C-83A1-F6EECF244321}">
                    <p14:modId xmlns:p14="http://schemas.microsoft.com/office/powerpoint/2010/main" val="1007898538"/>
                  </p:ext>
                </p:extLst>
              </p:nvPr>
            </p:nvGraphicFramePr>
            <p:xfrm>
              <a:off x="5681215" y="4217321"/>
              <a:ext cx="5739642" cy="2077403"/>
            </p:xfrm>
            <a:graphic>
              <a:graphicData uri="http://schemas.openxmlformats.org/drawingml/2006/table">
                <a:tbl>
                  <a:tblPr firstRow="1" bandRow="1">
                    <a:tableStyleId>{F5AB1C69-6EDB-4FF4-983F-18BD219EF322}</a:tableStyleId>
                  </a:tblPr>
                  <a:tblGrid>
                    <a:gridCol w="1147928">
                      <a:extLst>
                        <a:ext uri="{9D8B030D-6E8A-4147-A177-3AD203B41FA5}">
                          <a16:colId xmlns:a16="http://schemas.microsoft.com/office/drawing/2014/main" val="2557915889"/>
                        </a:ext>
                      </a:extLst>
                    </a:gridCol>
                    <a:gridCol w="1063885">
                      <a:extLst>
                        <a:ext uri="{9D8B030D-6E8A-4147-A177-3AD203B41FA5}">
                          <a16:colId xmlns:a16="http://schemas.microsoft.com/office/drawing/2014/main" val="147647406"/>
                        </a:ext>
                      </a:extLst>
                    </a:gridCol>
                    <a:gridCol w="1250972">
                      <a:extLst>
                        <a:ext uri="{9D8B030D-6E8A-4147-A177-3AD203B41FA5}">
                          <a16:colId xmlns:a16="http://schemas.microsoft.com/office/drawing/2014/main" val="282339113"/>
                        </a:ext>
                      </a:extLst>
                    </a:gridCol>
                    <a:gridCol w="1051560">
                      <a:extLst>
                        <a:ext uri="{9D8B030D-6E8A-4147-A177-3AD203B41FA5}">
                          <a16:colId xmlns:a16="http://schemas.microsoft.com/office/drawing/2014/main" val="1983123353"/>
                        </a:ext>
                      </a:extLst>
                    </a:gridCol>
                    <a:gridCol w="1225297">
                      <a:extLst>
                        <a:ext uri="{9D8B030D-6E8A-4147-A177-3AD203B41FA5}">
                          <a16:colId xmlns:a16="http://schemas.microsoft.com/office/drawing/2014/main" val="3463191759"/>
                        </a:ext>
                      </a:extLst>
                    </a:gridCol>
                  </a:tblGrid>
                  <a:tr h="510513">
                    <a:tc>
                      <a:txBody>
                        <a:bodyPr/>
                        <a:lstStyle/>
                        <a:p>
                          <a:r>
                            <a:rPr lang="it-IT" sz="1400" b="1" dirty="0">
                              <a:latin typeface="CMU Serif" panose="02000603000000000000"/>
                            </a:rPr>
                            <a:t>ANOVA RSS </a:t>
                          </a:r>
                          <a14:m>
                            <m:oMath xmlns:m="http://schemas.openxmlformats.org/officeDocument/2006/math">
                              <m:sSup>
                                <m:sSupPr>
                                  <m:ctrlPr>
                                    <a:rPr lang="it-IT" sz="1400" b="1" i="1" smtClean="0">
                                      <a:latin typeface="Cambria Math" panose="02040503050406030204" pitchFamily="18" charset="0"/>
                                    </a:rPr>
                                  </m:ctrlPr>
                                </m:sSupPr>
                                <m:e>
                                  <m:r>
                                    <m:rPr>
                                      <m:nor/>
                                    </m:rPr>
                                    <a:rPr lang="it-IT" sz="1400" b="1" dirty="0" smtClean="0">
                                      <a:latin typeface="CMU Serif" panose="02000603000000000000"/>
                                    </a:rPr>
                                    <m:t>(°</m:t>
                                  </m:r>
                                  <m:r>
                                    <m:rPr>
                                      <m:nor/>
                                    </m:rPr>
                                    <a:rPr lang="it-IT" sz="1400" b="1" dirty="0" smtClean="0">
                                      <a:latin typeface="CMU Serif" panose="02000603000000000000"/>
                                    </a:rPr>
                                    <m:t>C</m:t>
                                  </m:r>
                                  <m:r>
                                    <m:rPr>
                                      <m:nor/>
                                    </m:rPr>
                                    <a:rPr lang="it-IT" sz="1400" b="1" dirty="0" smtClean="0">
                                      <a:latin typeface="CMU Serif" panose="02000603000000000000"/>
                                    </a:rPr>
                                    <m:t>)</m:t>
                                  </m:r>
                                </m:e>
                                <m:sup>
                                  <m:r>
                                    <a:rPr lang="it-IT" sz="1400" b="1" i="1" smtClean="0">
                                      <a:latin typeface="Cambria Math" panose="02040503050406030204" pitchFamily="18" charset="0"/>
                                    </a:rPr>
                                    <m:t>𝟐</m:t>
                                  </m:r>
                                </m:sup>
                              </m:sSup>
                              <m:r>
                                <a:rPr lang="it-IT" sz="1400" b="1" i="1" smtClean="0">
                                  <a:latin typeface="Cambria Math" panose="02040503050406030204" pitchFamily="18" charset="0"/>
                                </a:rPr>
                                <m:t> </m:t>
                              </m:r>
                            </m:oMath>
                          </a14:m>
                          <a:r>
                            <a:rPr lang="it-IT" sz="1400" b="1" dirty="0">
                              <a:latin typeface="CMU Serif" panose="02000603000000000000"/>
                            </a:rPr>
                            <a:t>:</a:t>
                          </a:r>
                        </a:p>
                      </a:txBody>
                      <a:tcPr/>
                    </a:tc>
                    <a:tc>
                      <a:txBody>
                        <a:bodyPr/>
                        <a:lstStyle/>
                        <a:p>
                          <a:r>
                            <a:rPr lang="it-IT" sz="1400" b="1" dirty="0">
                              <a:latin typeface="CMU Serif" panose="02000603000000000000"/>
                            </a:rPr>
                            <a:t>Auronzo di Cadore</a:t>
                          </a:r>
                        </a:p>
                      </a:txBody>
                      <a:tcPr/>
                    </a:tc>
                    <a:tc>
                      <a:txBody>
                        <a:bodyPr/>
                        <a:lstStyle/>
                        <a:p>
                          <a:r>
                            <a:rPr lang="it-IT" sz="1400" b="1" dirty="0">
                              <a:latin typeface="CMU Serif" panose="02000603000000000000"/>
                            </a:rPr>
                            <a:t>Castelfranco Veneto</a:t>
                          </a:r>
                        </a:p>
                      </a:txBody>
                      <a:tcPr/>
                    </a:tc>
                    <a:tc>
                      <a:txBody>
                        <a:bodyPr/>
                        <a:lstStyle/>
                        <a:p>
                          <a:r>
                            <a:rPr lang="it-IT" sz="1400" b="1" dirty="0">
                              <a:latin typeface="CMU Serif" panose="02000603000000000000"/>
                            </a:rPr>
                            <a:t>Porto Tolle</a:t>
                          </a:r>
                        </a:p>
                      </a:txBody>
                      <a:tcPr/>
                    </a:tc>
                    <a:tc>
                      <a:txBody>
                        <a:bodyPr/>
                        <a:lstStyle/>
                        <a:p>
                          <a:r>
                            <a:rPr lang="it-IT" sz="1400" b="1" dirty="0">
                              <a:latin typeface="CMU Serif" panose="02000603000000000000"/>
                            </a:rPr>
                            <a:t>Roverchiara</a:t>
                          </a:r>
                        </a:p>
                      </a:txBody>
                      <a:tcPr/>
                    </a:tc>
                    <a:extLst>
                      <a:ext uri="{0D108BD9-81ED-4DB2-BD59-A6C34878D82A}">
                        <a16:rowId xmlns:a16="http://schemas.microsoft.com/office/drawing/2014/main" val="2607996891"/>
                      </a:ext>
                    </a:extLst>
                  </a:tr>
                  <a:tr h="505863">
                    <a:tc>
                      <a:txBody>
                        <a:bodyPr/>
                        <a:lstStyle/>
                        <a:p>
                          <a:r>
                            <a:rPr lang="it-IT" sz="1400" b="1" dirty="0">
                              <a:solidFill>
                                <a:schemeClr val="tx1">
                                  <a:lumMod val="85000"/>
                                  <a:lumOff val="15000"/>
                                </a:schemeClr>
                              </a:solidFill>
                              <a:latin typeface="CMU Serif" panose="02000603000000000000"/>
                            </a:rPr>
                            <a:t>Constant Model</a:t>
                          </a:r>
                        </a:p>
                      </a:txBody>
                      <a:tcPr/>
                    </a:tc>
                    <a:tc>
                      <a:txBody>
                        <a:bodyPr/>
                        <a:lstStyle/>
                        <a:p>
                          <a:pPr algn="ctr"/>
                          <a:r>
                            <a:rPr lang="it-IT" sz="1400" b="1" dirty="0">
                              <a:solidFill>
                                <a:schemeClr val="tx1">
                                  <a:lumMod val="85000"/>
                                  <a:lumOff val="15000"/>
                                </a:schemeClr>
                              </a:solidFill>
                              <a:latin typeface="CMU Serif" panose="02000603000000000000"/>
                            </a:rPr>
                            <a:t>7.87</a:t>
                          </a:r>
                        </a:p>
                      </a:txBody>
                      <a:tcPr anchor="ctr"/>
                    </a:tc>
                    <a:tc>
                      <a:txBody>
                        <a:bodyPr/>
                        <a:lstStyle/>
                        <a:p>
                          <a:pPr algn="ctr"/>
                          <a:r>
                            <a:rPr lang="it-IT" sz="1400" b="1" dirty="0">
                              <a:solidFill>
                                <a:schemeClr val="tx1">
                                  <a:lumMod val="85000"/>
                                  <a:lumOff val="15000"/>
                                </a:schemeClr>
                              </a:solidFill>
                              <a:latin typeface="CMU Serif" panose="02000603000000000000"/>
                            </a:rPr>
                            <a:t>13.5</a:t>
                          </a:r>
                        </a:p>
                      </a:txBody>
                      <a:tcPr anchor="ctr"/>
                    </a:tc>
                    <a:tc>
                      <a:txBody>
                        <a:bodyPr/>
                        <a:lstStyle/>
                        <a:p>
                          <a:pPr algn="ctr"/>
                          <a:r>
                            <a:rPr lang="it-IT" sz="1400" b="1" dirty="0">
                              <a:solidFill>
                                <a:schemeClr val="tx1">
                                  <a:lumMod val="85000"/>
                                  <a:lumOff val="15000"/>
                                </a:schemeClr>
                              </a:solidFill>
                              <a:latin typeface="CMU Serif" panose="02000603000000000000"/>
                            </a:rPr>
                            <a:t>11.0</a:t>
                          </a:r>
                        </a:p>
                      </a:txBody>
                      <a:tcPr anchor="ctr"/>
                    </a:tc>
                    <a:tc>
                      <a:txBody>
                        <a:bodyPr/>
                        <a:lstStyle/>
                        <a:p>
                          <a:pPr algn="ctr"/>
                          <a:r>
                            <a:rPr lang="it-IT" sz="1400" b="1" dirty="0">
                              <a:solidFill>
                                <a:schemeClr val="tx1">
                                  <a:lumMod val="85000"/>
                                  <a:lumOff val="15000"/>
                                </a:schemeClr>
                              </a:solidFill>
                              <a:latin typeface="CMU Serif" panose="02000603000000000000"/>
                            </a:rPr>
                            <a:t>13.9</a:t>
                          </a:r>
                        </a:p>
                      </a:txBody>
                      <a:tcPr anchor="ctr"/>
                    </a:tc>
                    <a:extLst>
                      <a:ext uri="{0D108BD9-81ED-4DB2-BD59-A6C34878D82A}">
                        <a16:rowId xmlns:a16="http://schemas.microsoft.com/office/drawing/2014/main" val="513194120"/>
                      </a:ext>
                    </a:extLst>
                  </a:tr>
                  <a:tr h="400749">
                    <a:tc>
                      <a:txBody>
                        <a:bodyPr/>
                        <a:lstStyle/>
                        <a:p>
                          <a:r>
                            <a:rPr lang="it-IT" sz="1400" b="1" dirty="0">
                              <a:solidFill>
                                <a:schemeClr val="tx1">
                                  <a:lumMod val="85000"/>
                                  <a:lumOff val="15000"/>
                                </a:schemeClr>
                              </a:solidFill>
                              <a:latin typeface="CMU Serif" panose="02000603000000000000"/>
                            </a:rPr>
                            <a:t>Linear Model</a:t>
                          </a:r>
                        </a:p>
                      </a:txBody>
                      <a:tcPr/>
                    </a:tc>
                    <a:tc>
                      <a:txBody>
                        <a:bodyPr/>
                        <a:lstStyle/>
                        <a:p>
                          <a:pPr algn="ctr"/>
                          <a:r>
                            <a:rPr lang="it-IT" sz="1400" b="1" dirty="0">
                              <a:solidFill>
                                <a:schemeClr val="tx1">
                                  <a:lumMod val="85000"/>
                                  <a:lumOff val="15000"/>
                                </a:schemeClr>
                              </a:solidFill>
                              <a:latin typeface="CMU Serif" panose="02000603000000000000"/>
                            </a:rPr>
                            <a:t>5.35</a:t>
                          </a:r>
                        </a:p>
                      </a:txBody>
                      <a:tcPr anchor="ctr"/>
                    </a:tc>
                    <a:tc>
                      <a:txBody>
                        <a:bodyPr/>
                        <a:lstStyle/>
                        <a:p>
                          <a:pPr algn="ctr"/>
                          <a:r>
                            <a:rPr lang="it-IT" sz="1400" b="1" dirty="0">
                              <a:solidFill>
                                <a:schemeClr val="tx1">
                                  <a:lumMod val="85000"/>
                                  <a:lumOff val="15000"/>
                                </a:schemeClr>
                              </a:solidFill>
                              <a:latin typeface="CMU Serif" panose="02000603000000000000"/>
                            </a:rPr>
                            <a:t>6.03</a:t>
                          </a:r>
                        </a:p>
                      </a:txBody>
                      <a:tcPr anchor="ctr"/>
                    </a:tc>
                    <a:tc>
                      <a:txBody>
                        <a:bodyPr/>
                        <a:lstStyle/>
                        <a:p>
                          <a:pPr algn="ctr"/>
                          <a:r>
                            <a:rPr lang="it-IT" sz="1400" b="1" dirty="0">
                              <a:solidFill>
                                <a:schemeClr val="tx1">
                                  <a:lumMod val="85000"/>
                                  <a:lumOff val="15000"/>
                                </a:schemeClr>
                              </a:solidFill>
                              <a:latin typeface="CMU Serif" panose="02000603000000000000"/>
                            </a:rPr>
                            <a:t>4.18</a:t>
                          </a:r>
                        </a:p>
                      </a:txBody>
                      <a:tcPr anchor="ctr"/>
                    </a:tc>
                    <a:tc>
                      <a:txBody>
                        <a:bodyPr/>
                        <a:lstStyle/>
                        <a:p>
                          <a:pPr algn="ctr"/>
                          <a:r>
                            <a:rPr lang="it-IT" sz="1400" b="1" dirty="0">
                              <a:solidFill>
                                <a:schemeClr val="tx1">
                                  <a:lumMod val="85000"/>
                                  <a:lumOff val="15000"/>
                                </a:schemeClr>
                              </a:solidFill>
                              <a:latin typeface="CMU Serif" panose="02000603000000000000"/>
                            </a:rPr>
                            <a:t>5.02</a:t>
                          </a:r>
                        </a:p>
                      </a:txBody>
                      <a:tcPr anchor="ctr"/>
                    </a:tc>
                    <a:extLst>
                      <a:ext uri="{0D108BD9-81ED-4DB2-BD59-A6C34878D82A}">
                        <a16:rowId xmlns:a16="http://schemas.microsoft.com/office/drawing/2014/main" val="2453626376"/>
                      </a:ext>
                    </a:extLst>
                  </a:tr>
                  <a:tr h="505863">
                    <a:tc>
                      <a:txBody>
                        <a:bodyPr/>
                        <a:lstStyle/>
                        <a:p>
                          <a:r>
                            <a:rPr lang="it-IT" sz="1400" b="1" dirty="0">
                              <a:solidFill>
                                <a:schemeClr val="tx1">
                                  <a:lumMod val="85000"/>
                                  <a:lumOff val="15000"/>
                                </a:schemeClr>
                              </a:solidFill>
                              <a:latin typeface="CMU Serif" panose="02000603000000000000"/>
                            </a:rPr>
                            <a:t>Quadratic Model</a:t>
                          </a:r>
                        </a:p>
                      </a:txBody>
                      <a:tcPr/>
                    </a:tc>
                    <a:tc>
                      <a:txBody>
                        <a:bodyPr/>
                        <a:lstStyle/>
                        <a:p>
                          <a:pPr algn="ctr"/>
                          <a:r>
                            <a:rPr lang="it-IT" sz="1400" b="1" dirty="0">
                              <a:solidFill>
                                <a:schemeClr val="tx1">
                                  <a:lumMod val="85000"/>
                                  <a:lumOff val="15000"/>
                                </a:schemeClr>
                              </a:solidFill>
                              <a:latin typeface="CMU Serif" panose="02000603000000000000"/>
                            </a:rPr>
                            <a:t>5.06</a:t>
                          </a:r>
                        </a:p>
                      </a:txBody>
                      <a:tcPr anchor="ctr"/>
                    </a:tc>
                    <a:tc>
                      <a:txBody>
                        <a:bodyPr/>
                        <a:lstStyle/>
                        <a:p>
                          <a:pPr algn="ctr"/>
                          <a:r>
                            <a:rPr lang="it-IT" sz="1400" b="1" dirty="0">
                              <a:solidFill>
                                <a:schemeClr val="tx1">
                                  <a:lumMod val="85000"/>
                                  <a:lumOff val="15000"/>
                                </a:schemeClr>
                              </a:solidFill>
                              <a:latin typeface="CMU Serif" panose="02000603000000000000"/>
                            </a:rPr>
                            <a:t>6.01</a:t>
                          </a:r>
                        </a:p>
                      </a:txBody>
                      <a:tcPr anchor="ctr"/>
                    </a:tc>
                    <a:tc>
                      <a:txBody>
                        <a:bodyPr/>
                        <a:lstStyle/>
                        <a:p>
                          <a:pPr algn="ctr"/>
                          <a:r>
                            <a:rPr lang="it-IT" sz="1400" b="1" dirty="0">
                              <a:solidFill>
                                <a:schemeClr val="tx1">
                                  <a:lumMod val="85000"/>
                                  <a:lumOff val="15000"/>
                                </a:schemeClr>
                              </a:solidFill>
                              <a:latin typeface="CMU Serif" panose="02000603000000000000"/>
                            </a:rPr>
                            <a:t>4.14</a:t>
                          </a:r>
                        </a:p>
                      </a:txBody>
                      <a:tcPr anchor="ctr"/>
                    </a:tc>
                    <a:tc>
                      <a:txBody>
                        <a:bodyPr/>
                        <a:lstStyle/>
                        <a:p>
                          <a:pPr algn="ctr"/>
                          <a:r>
                            <a:rPr lang="it-IT" sz="1400" b="1" dirty="0">
                              <a:solidFill>
                                <a:schemeClr val="tx1">
                                  <a:lumMod val="85000"/>
                                  <a:lumOff val="15000"/>
                                </a:schemeClr>
                              </a:solidFill>
                              <a:latin typeface="CMU Serif" panose="02000603000000000000"/>
                            </a:rPr>
                            <a:t>5.02</a:t>
                          </a:r>
                        </a:p>
                      </a:txBody>
                      <a:tcPr anchor="ctr"/>
                    </a:tc>
                    <a:extLst>
                      <a:ext uri="{0D108BD9-81ED-4DB2-BD59-A6C34878D82A}">
                        <a16:rowId xmlns:a16="http://schemas.microsoft.com/office/drawing/2014/main" val="986394780"/>
                      </a:ext>
                    </a:extLst>
                  </a:tr>
                </a:tbl>
              </a:graphicData>
            </a:graphic>
          </p:graphicFrame>
        </mc:Choice>
        <mc:Fallback xmlns="">
          <p:graphicFrame>
            <p:nvGraphicFramePr>
              <p:cNvPr id="23" name="Tabella 22">
                <a:extLst>
                  <a:ext uri="{FF2B5EF4-FFF2-40B4-BE49-F238E27FC236}">
                    <a16:creationId xmlns:a16="http://schemas.microsoft.com/office/drawing/2014/main" id="{371BC928-0C15-11BB-021B-82D8C358D763}"/>
                  </a:ext>
                </a:extLst>
              </p:cNvPr>
              <p:cNvGraphicFramePr>
                <a:graphicFrameLocks noGrp="1"/>
              </p:cNvGraphicFramePr>
              <p:nvPr>
                <p:extLst>
                  <p:ext uri="{D42A27DB-BD31-4B8C-83A1-F6EECF244321}">
                    <p14:modId xmlns:p14="http://schemas.microsoft.com/office/powerpoint/2010/main" val="1007898538"/>
                  </p:ext>
                </p:extLst>
              </p:nvPr>
            </p:nvGraphicFramePr>
            <p:xfrm>
              <a:off x="5681215" y="4217321"/>
              <a:ext cx="5739642" cy="2077403"/>
            </p:xfrm>
            <a:graphic>
              <a:graphicData uri="http://schemas.openxmlformats.org/drawingml/2006/table">
                <a:tbl>
                  <a:tblPr firstRow="1" bandRow="1">
                    <a:tableStyleId>{F5AB1C69-6EDB-4FF4-983F-18BD219EF322}</a:tableStyleId>
                  </a:tblPr>
                  <a:tblGrid>
                    <a:gridCol w="1147928">
                      <a:extLst>
                        <a:ext uri="{9D8B030D-6E8A-4147-A177-3AD203B41FA5}">
                          <a16:colId xmlns:a16="http://schemas.microsoft.com/office/drawing/2014/main" val="2557915889"/>
                        </a:ext>
                      </a:extLst>
                    </a:gridCol>
                    <a:gridCol w="1063885">
                      <a:extLst>
                        <a:ext uri="{9D8B030D-6E8A-4147-A177-3AD203B41FA5}">
                          <a16:colId xmlns:a16="http://schemas.microsoft.com/office/drawing/2014/main" val="147647406"/>
                        </a:ext>
                      </a:extLst>
                    </a:gridCol>
                    <a:gridCol w="1250972">
                      <a:extLst>
                        <a:ext uri="{9D8B030D-6E8A-4147-A177-3AD203B41FA5}">
                          <a16:colId xmlns:a16="http://schemas.microsoft.com/office/drawing/2014/main" val="282339113"/>
                        </a:ext>
                      </a:extLst>
                    </a:gridCol>
                    <a:gridCol w="1051560">
                      <a:extLst>
                        <a:ext uri="{9D8B030D-6E8A-4147-A177-3AD203B41FA5}">
                          <a16:colId xmlns:a16="http://schemas.microsoft.com/office/drawing/2014/main" val="1983123353"/>
                        </a:ext>
                      </a:extLst>
                    </a:gridCol>
                    <a:gridCol w="1225297">
                      <a:extLst>
                        <a:ext uri="{9D8B030D-6E8A-4147-A177-3AD203B41FA5}">
                          <a16:colId xmlns:a16="http://schemas.microsoft.com/office/drawing/2014/main" val="3463191759"/>
                        </a:ext>
                      </a:extLst>
                    </a:gridCol>
                  </a:tblGrid>
                  <a:tr h="522923">
                    <a:tc>
                      <a:txBody>
                        <a:bodyPr/>
                        <a:lstStyle/>
                        <a:p>
                          <a:endParaRPr lang="it-IT"/>
                        </a:p>
                      </a:txBody>
                      <a:tcPr>
                        <a:blipFill>
                          <a:blip r:embed="rId6"/>
                          <a:stretch>
                            <a:fillRect l="-529" t="-1163" r="-401058" b="-309302"/>
                          </a:stretch>
                        </a:blipFill>
                      </a:tcPr>
                    </a:tc>
                    <a:tc>
                      <a:txBody>
                        <a:bodyPr/>
                        <a:lstStyle/>
                        <a:p>
                          <a:r>
                            <a:rPr lang="it-IT" sz="1400" b="1" dirty="0">
                              <a:latin typeface="CMU Serif" panose="02000603000000000000"/>
                            </a:rPr>
                            <a:t>Auronzo di Cadore</a:t>
                          </a:r>
                        </a:p>
                      </a:txBody>
                      <a:tcPr/>
                    </a:tc>
                    <a:tc>
                      <a:txBody>
                        <a:bodyPr/>
                        <a:lstStyle/>
                        <a:p>
                          <a:r>
                            <a:rPr lang="it-IT" sz="1400" b="1" dirty="0">
                              <a:latin typeface="CMU Serif" panose="02000603000000000000"/>
                            </a:rPr>
                            <a:t>Castelfranco Veneto</a:t>
                          </a:r>
                        </a:p>
                      </a:txBody>
                      <a:tcPr/>
                    </a:tc>
                    <a:tc>
                      <a:txBody>
                        <a:bodyPr/>
                        <a:lstStyle/>
                        <a:p>
                          <a:r>
                            <a:rPr lang="it-IT" sz="1400" b="1" dirty="0">
                              <a:latin typeface="CMU Serif" panose="02000603000000000000"/>
                            </a:rPr>
                            <a:t>Porto Tolle</a:t>
                          </a:r>
                        </a:p>
                      </a:txBody>
                      <a:tcPr/>
                    </a:tc>
                    <a:tc>
                      <a:txBody>
                        <a:bodyPr/>
                        <a:lstStyle/>
                        <a:p>
                          <a:r>
                            <a:rPr lang="it-IT" sz="1400" b="1" dirty="0">
                              <a:latin typeface="CMU Serif" panose="02000603000000000000"/>
                            </a:rPr>
                            <a:t>Roverchiara</a:t>
                          </a:r>
                        </a:p>
                      </a:txBody>
                      <a:tcPr/>
                    </a:tc>
                    <a:extLst>
                      <a:ext uri="{0D108BD9-81ED-4DB2-BD59-A6C34878D82A}">
                        <a16:rowId xmlns:a16="http://schemas.microsoft.com/office/drawing/2014/main" val="2607996891"/>
                      </a:ext>
                    </a:extLst>
                  </a:tr>
                  <a:tr h="518160">
                    <a:tc>
                      <a:txBody>
                        <a:bodyPr/>
                        <a:lstStyle/>
                        <a:p>
                          <a:r>
                            <a:rPr lang="it-IT" sz="1400" b="1" dirty="0">
                              <a:solidFill>
                                <a:schemeClr val="tx1">
                                  <a:lumMod val="85000"/>
                                  <a:lumOff val="15000"/>
                                </a:schemeClr>
                              </a:solidFill>
                              <a:latin typeface="CMU Serif" panose="02000603000000000000"/>
                            </a:rPr>
                            <a:t>Constant Model</a:t>
                          </a:r>
                        </a:p>
                      </a:txBody>
                      <a:tcPr/>
                    </a:tc>
                    <a:tc>
                      <a:txBody>
                        <a:bodyPr/>
                        <a:lstStyle/>
                        <a:p>
                          <a:pPr algn="ctr"/>
                          <a:r>
                            <a:rPr lang="it-IT" sz="1400" b="1" dirty="0">
                              <a:solidFill>
                                <a:schemeClr val="tx1">
                                  <a:lumMod val="85000"/>
                                  <a:lumOff val="15000"/>
                                </a:schemeClr>
                              </a:solidFill>
                              <a:latin typeface="CMU Serif" panose="02000603000000000000"/>
                            </a:rPr>
                            <a:t>7.87</a:t>
                          </a:r>
                        </a:p>
                      </a:txBody>
                      <a:tcPr anchor="ctr"/>
                    </a:tc>
                    <a:tc>
                      <a:txBody>
                        <a:bodyPr/>
                        <a:lstStyle/>
                        <a:p>
                          <a:pPr algn="ctr"/>
                          <a:r>
                            <a:rPr lang="it-IT" sz="1400" b="1" dirty="0">
                              <a:solidFill>
                                <a:schemeClr val="tx1">
                                  <a:lumMod val="85000"/>
                                  <a:lumOff val="15000"/>
                                </a:schemeClr>
                              </a:solidFill>
                              <a:latin typeface="CMU Serif" panose="02000603000000000000"/>
                            </a:rPr>
                            <a:t>13.5</a:t>
                          </a:r>
                        </a:p>
                      </a:txBody>
                      <a:tcPr anchor="ctr"/>
                    </a:tc>
                    <a:tc>
                      <a:txBody>
                        <a:bodyPr/>
                        <a:lstStyle/>
                        <a:p>
                          <a:pPr algn="ctr"/>
                          <a:r>
                            <a:rPr lang="it-IT" sz="1400" b="1" dirty="0">
                              <a:solidFill>
                                <a:schemeClr val="tx1">
                                  <a:lumMod val="85000"/>
                                  <a:lumOff val="15000"/>
                                </a:schemeClr>
                              </a:solidFill>
                              <a:latin typeface="CMU Serif" panose="02000603000000000000"/>
                            </a:rPr>
                            <a:t>11.0</a:t>
                          </a:r>
                        </a:p>
                      </a:txBody>
                      <a:tcPr anchor="ctr"/>
                    </a:tc>
                    <a:tc>
                      <a:txBody>
                        <a:bodyPr/>
                        <a:lstStyle/>
                        <a:p>
                          <a:pPr algn="ctr"/>
                          <a:r>
                            <a:rPr lang="it-IT" sz="1400" b="1" dirty="0">
                              <a:solidFill>
                                <a:schemeClr val="tx1">
                                  <a:lumMod val="85000"/>
                                  <a:lumOff val="15000"/>
                                </a:schemeClr>
                              </a:solidFill>
                              <a:latin typeface="CMU Serif" panose="02000603000000000000"/>
                            </a:rPr>
                            <a:t>13.9</a:t>
                          </a:r>
                        </a:p>
                      </a:txBody>
                      <a:tcPr anchor="ctr"/>
                    </a:tc>
                    <a:extLst>
                      <a:ext uri="{0D108BD9-81ED-4DB2-BD59-A6C34878D82A}">
                        <a16:rowId xmlns:a16="http://schemas.microsoft.com/office/drawing/2014/main" val="513194120"/>
                      </a:ext>
                    </a:extLst>
                  </a:tr>
                  <a:tr h="518160">
                    <a:tc>
                      <a:txBody>
                        <a:bodyPr/>
                        <a:lstStyle/>
                        <a:p>
                          <a:r>
                            <a:rPr lang="it-IT" sz="1400" b="1" dirty="0">
                              <a:solidFill>
                                <a:schemeClr val="tx1">
                                  <a:lumMod val="85000"/>
                                  <a:lumOff val="15000"/>
                                </a:schemeClr>
                              </a:solidFill>
                              <a:latin typeface="CMU Serif" panose="02000603000000000000"/>
                            </a:rPr>
                            <a:t>Linear Model</a:t>
                          </a:r>
                        </a:p>
                      </a:txBody>
                      <a:tcPr/>
                    </a:tc>
                    <a:tc>
                      <a:txBody>
                        <a:bodyPr/>
                        <a:lstStyle/>
                        <a:p>
                          <a:pPr algn="ctr"/>
                          <a:r>
                            <a:rPr lang="it-IT" sz="1400" b="1" dirty="0">
                              <a:solidFill>
                                <a:schemeClr val="tx1">
                                  <a:lumMod val="85000"/>
                                  <a:lumOff val="15000"/>
                                </a:schemeClr>
                              </a:solidFill>
                              <a:latin typeface="CMU Serif" panose="02000603000000000000"/>
                            </a:rPr>
                            <a:t>5.35</a:t>
                          </a:r>
                        </a:p>
                      </a:txBody>
                      <a:tcPr anchor="ctr"/>
                    </a:tc>
                    <a:tc>
                      <a:txBody>
                        <a:bodyPr/>
                        <a:lstStyle/>
                        <a:p>
                          <a:pPr algn="ctr"/>
                          <a:r>
                            <a:rPr lang="it-IT" sz="1400" b="1" dirty="0">
                              <a:solidFill>
                                <a:schemeClr val="tx1">
                                  <a:lumMod val="85000"/>
                                  <a:lumOff val="15000"/>
                                </a:schemeClr>
                              </a:solidFill>
                              <a:latin typeface="CMU Serif" panose="02000603000000000000"/>
                            </a:rPr>
                            <a:t>6.03</a:t>
                          </a:r>
                        </a:p>
                      </a:txBody>
                      <a:tcPr anchor="ctr"/>
                    </a:tc>
                    <a:tc>
                      <a:txBody>
                        <a:bodyPr/>
                        <a:lstStyle/>
                        <a:p>
                          <a:pPr algn="ctr"/>
                          <a:r>
                            <a:rPr lang="it-IT" sz="1400" b="1" dirty="0">
                              <a:solidFill>
                                <a:schemeClr val="tx1">
                                  <a:lumMod val="85000"/>
                                  <a:lumOff val="15000"/>
                                </a:schemeClr>
                              </a:solidFill>
                              <a:latin typeface="CMU Serif" panose="02000603000000000000"/>
                            </a:rPr>
                            <a:t>4.18</a:t>
                          </a:r>
                        </a:p>
                      </a:txBody>
                      <a:tcPr anchor="ctr"/>
                    </a:tc>
                    <a:tc>
                      <a:txBody>
                        <a:bodyPr/>
                        <a:lstStyle/>
                        <a:p>
                          <a:pPr algn="ctr"/>
                          <a:r>
                            <a:rPr lang="it-IT" sz="1400" b="1" dirty="0">
                              <a:solidFill>
                                <a:schemeClr val="tx1">
                                  <a:lumMod val="85000"/>
                                  <a:lumOff val="15000"/>
                                </a:schemeClr>
                              </a:solidFill>
                              <a:latin typeface="CMU Serif" panose="02000603000000000000"/>
                            </a:rPr>
                            <a:t>5.02</a:t>
                          </a:r>
                        </a:p>
                      </a:txBody>
                      <a:tcPr anchor="ctr"/>
                    </a:tc>
                    <a:extLst>
                      <a:ext uri="{0D108BD9-81ED-4DB2-BD59-A6C34878D82A}">
                        <a16:rowId xmlns:a16="http://schemas.microsoft.com/office/drawing/2014/main" val="2453626376"/>
                      </a:ext>
                    </a:extLst>
                  </a:tr>
                  <a:tr h="518160">
                    <a:tc>
                      <a:txBody>
                        <a:bodyPr/>
                        <a:lstStyle/>
                        <a:p>
                          <a:r>
                            <a:rPr lang="it-IT" sz="1400" b="1" dirty="0">
                              <a:solidFill>
                                <a:schemeClr val="tx1">
                                  <a:lumMod val="85000"/>
                                  <a:lumOff val="15000"/>
                                </a:schemeClr>
                              </a:solidFill>
                              <a:latin typeface="CMU Serif" panose="02000603000000000000"/>
                            </a:rPr>
                            <a:t>Quadratic Model</a:t>
                          </a:r>
                        </a:p>
                      </a:txBody>
                      <a:tcPr/>
                    </a:tc>
                    <a:tc>
                      <a:txBody>
                        <a:bodyPr/>
                        <a:lstStyle/>
                        <a:p>
                          <a:pPr algn="ctr"/>
                          <a:r>
                            <a:rPr lang="it-IT" sz="1400" b="1" dirty="0">
                              <a:solidFill>
                                <a:schemeClr val="tx1">
                                  <a:lumMod val="85000"/>
                                  <a:lumOff val="15000"/>
                                </a:schemeClr>
                              </a:solidFill>
                              <a:latin typeface="CMU Serif" panose="02000603000000000000"/>
                            </a:rPr>
                            <a:t>5.06</a:t>
                          </a:r>
                        </a:p>
                      </a:txBody>
                      <a:tcPr anchor="ctr"/>
                    </a:tc>
                    <a:tc>
                      <a:txBody>
                        <a:bodyPr/>
                        <a:lstStyle/>
                        <a:p>
                          <a:pPr algn="ctr"/>
                          <a:r>
                            <a:rPr lang="it-IT" sz="1400" b="1" dirty="0">
                              <a:solidFill>
                                <a:schemeClr val="tx1">
                                  <a:lumMod val="85000"/>
                                  <a:lumOff val="15000"/>
                                </a:schemeClr>
                              </a:solidFill>
                              <a:latin typeface="CMU Serif" panose="02000603000000000000"/>
                            </a:rPr>
                            <a:t>6.01</a:t>
                          </a:r>
                        </a:p>
                      </a:txBody>
                      <a:tcPr anchor="ctr"/>
                    </a:tc>
                    <a:tc>
                      <a:txBody>
                        <a:bodyPr/>
                        <a:lstStyle/>
                        <a:p>
                          <a:pPr algn="ctr"/>
                          <a:r>
                            <a:rPr lang="it-IT" sz="1400" b="1" dirty="0">
                              <a:solidFill>
                                <a:schemeClr val="tx1">
                                  <a:lumMod val="85000"/>
                                  <a:lumOff val="15000"/>
                                </a:schemeClr>
                              </a:solidFill>
                              <a:latin typeface="CMU Serif" panose="02000603000000000000"/>
                            </a:rPr>
                            <a:t>4.14</a:t>
                          </a:r>
                        </a:p>
                      </a:txBody>
                      <a:tcPr anchor="ctr"/>
                    </a:tc>
                    <a:tc>
                      <a:txBody>
                        <a:bodyPr/>
                        <a:lstStyle/>
                        <a:p>
                          <a:pPr algn="ctr"/>
                          <a:r>
                            <a:rPr lang="it-IT" sz="1400" b="1" dirty="0">
                              <a:solidFill>
                                <a:schemeClr val="tx1">
                                  <a:lumMod val="85000"/>
                                  <a:lumOff val="15000"/>
                                </a:schemeClr>
                              </a:solidFill>
                              <a:latin typeface="CMU Serif" panose="02000603000000000000"/>
                            </a:rPr>
                            <a:t>5.02</a:t>
                          </a:r>
                        </a:p>
                      </a:txBody>
                      <a:tcPr anchor="ctr"/>
                    </a:tc>
                    <a:extLst>
                      <a:ext uri="{0D108BD9-81ED-4DB2-BD59-A6C34878D82A}">
                        <a16:rowId xmlns:a16="http://schemas.microsoft.com/office/drawing/2014/main" val="986394780"/>
                      </a:ext>
                    </a:extLst>
                  </a:tr>
                </a:tbl>
              </a:graphicData>
            </a:graphic>
          </p:graphicFrame>
        </mc:Fallback>
      </mc:AlternateContent>
    </p:spTree>
    <p:extLst>
      <p:ext uri="{BB962C8B-B14F-4D97-AF65-F5344CB8AC3E}">
        <p14:creationId xmlns:p14="http://schemas.microsoft.com/office/powerpoint/2010/main" val="2970503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ttangolo 3"/>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p:cNvSpPr/>
          <p:nvPr/>
        </p:nvSpPr>
        <p:spPr>
          <a:xfrm>
            <a:off x="194760" y="73800"/>
            <a:ext cx="7798866"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defTabSz="914400">
              <a:lnSpc>
                <a:spcPct val="100000"/>
              </a:lnSpc>
            </a:pPr>
            <a:r>
              <a:rPr lang="zxx" sz="2400" b="1" u="none" strike="noStrike" dirty="0">
                <a:solidFill>
                  <a:schemeClr val="lt1">
                    <a:lumMod val="95000"/>
                  </a:schemeClr>
                </a:solidFill>
                <a:uFillTx/>
                <a:latin typeface="CMU Serif"/>
                <a:ea typeface="CMU Serif"/>
              </a:rPr>
              <a:t>Part 1: </a:t>
            </a:r>
            <a:r>
              <a:rPr lang="en-US" sz="2400" b="1" u="none" strike="noStrike" dirty="0">
                <a:solidFill>
                  <a:schemeClr val="lt1">
                    <a:lumMod val="95000"/>
                  </a:schemeClr>
                </a:solidFill>
                <a:uFillTx/>
                <a:latin typeface="CMU Serif"/>
                <a:ea typeface="CMU Serif"/>
              </a:rPr>
              <a:t>Bayesian Linear Regression using STAN</a:t>
            </a:r>
          </a:p>
          <a:p>
            <a:pPr defTabSz="914400">
              <a:lnSpc>
                <a:spcPct val="100000"/>
              </a:lnSpc>
            </a:pPr>
            <a:endParaRPr lang="zxx" sz="2400" b="0" u="none" strike="noStrike" dirty="0">
              <a:solidFill>
                <a:srgbClr val="000000"/>
              </a:solidFill>
              <a:uFillTx/>
              <a:latin typeface="Arial"/>
            </a:endParaRPr>
          </a:p>
        </p:txBody>
      </p:sp>
      <p:pic>
        <p:nvPicPr>
          <p:cNvPr id="8" name="Immagine 7">
            <a:extLst>
              <a:ext uri="{FF2B5EF4-FFF2-40B4-BE49-F238E27FC236}">
                <a16:creationId xmlns:a16="http://schemas.microsoft.com/office/drawing/2014/main" id="{78F0BCC9-B1CD-1558-E45C-AD888103E03B}"/>
              </a:ext>
            </a:extLst>
          </p:cNvPr>
          <p:cNvPicPr>
            <a:picLocks noChangeAspect="1"/>
          </p:cNvPicPr>
          <p:nvPr/>
        </p:nvPicPr>
        <p:blipFill>
          <a:blip r:embed="rId3"/>
          <a:stretch>
            <a:fillRect/>
          </a:stretch>
        </p:blipFill>
        <p:spPr>
          <a:xfrm>
            <a:off x="577970" y="977143"/>
            <a:ext cx="5899988" cy="3539993"/>
          </a:xfrm>
          <a:prstGeom prst="rect">
            <a:avLst/>
          </a:prstGeom>
        </p:spPr>
      </p:pic>
      <p:pic>
        <p:nvPicPr>
          <p:cNvPr id="10" name="Immagine 9">
            <a:extLst>
              <a:ext uri="{FF2B5EF4-FFF2-40B4-BE49-F238E27FC236}">
                <a16:creationId xmlns:a16="http://schemas.microsoft.com/office/drawing/2014/main" id="{6F3C5555-CBDB-8BD8-CDEE-D60E1D59A0BB}"/>
              </a:ext>
            </a:extLst>
          </p:cNvPr>
          <p:cNvPicPr>
            <a:picLocks noChangeAspect="1"/>
          </p:cNvPicPr>
          <p:nvPr/>
        </p:nvPicPr>
        <p:blipFill>
          <a:blip r:embed="rId4"/>
          <a:stretch>
            <a:fillRect/>
          </a:stretch>
        </p:blipFill>
        <p:spPr>
          <a:xfrm>
            <a:off x="6867171" y="903343"/>
            <a:ext cx="4414608" cy="2648766"/>
          </a:xfrm>
          <a:prstGeom prst="rect">
            <a:avLst/>
          </a:prstGeom>
        </p:spPr>
      </p:pic>
      <p:pic>
        <p:nvPicPr>
          <p:cNvPr id="14" name="Immagine 13">
            <a:extLst>
              <a:ext uri="{FF2B5EF4-FFF2-40B4-BE49-F238E27FC236}">
                <a16:creationId xmlns:a16="http://schemas.microsoft.com/office/drawing/2014/main" id="{FA89FAE9-028F-1095-D4A4-A541C05CC446}"/>
              </a:ext>
            </a:extLst>
          </p:cNvPr>
          <p:cNvPicPr>
            <a:picLocks noChangeAspect="1"/>
          </p:cNvPicPr>
          <p:nvPr/>
        </p:nvPicPr>
        <p:blipFill>
          <a:blip r:embed="rId5"/>
          <a:stretch>
            <a:fillRect/>
          </a:stretch>
        </p:blipFill>
        <p:spPr>
          <a:xfrm>
            <a:off x="6671661" y="3830986"/>
            <a:ext cx="5033314" cy="2689284"/>
          </a:xfrm>
          <a:prstGeom prst="rect">
            <a:avLst/>
          </a:prstGeom>
        </p:spPr>
      </p:pic>
      <p:graphicFrame>
        <p:nvGraphicFramePr>
          <p:cNvPr id="24" name="Tabella 23">
            <a:extLst>
              <a:ext uri="{FF2B5EF4-FFF2-40B4-BE49-F238E27FC236}">
                <a16:creationId xmlns:a16="http://schemas.microsoft.com/office/drawing/2014/main" id="{BD398D36-C207-C6F8-0C90-3A6689A28A61}"/>
              </a:ext>
            </a:extLst>
          </p:cNvPr>
          <p:cNvGraphicFramePr>
            <a:graphicFrameLocks noGrp="1"/>
          </p:cNvGraphicFramePr>
          <p:nvPr>
            <p:extLst>
              <p:ext uri="{D42A27DB-BD31-4B8C-83A1-F6EECF244321}">
                <p14:modId xmlns:p14="http://schemas.microsoft.com/office/powerpoint/2010/main" val="3599868814"/>
              </p:ext>
            </p:extLst>
          </p:nvPr>
        </p:nvGraphicFramePr>
        <p:xfrm>
          <a:off x="646665" y="4944111"/>
          <a:ext cx="5524840" cy="1366674"/>
        </p:xfrm>
        <a:graphic>
          <a:graphicData uri="http://schemas.openxmlformats.org/drawingml/2006/table">
            <a:tbl>
              <a:tblPr firstRow="1" bandRow="1">
                <a:tableStyleId>{F5AB1C69-6EDB-4FF4-983F-18BD219EF322}</a:tableStyleId>
              </a:tblPr>
              <a:tblGrid>
                <a:gridCol w="1104968">
                  <a:extLst>
                    <a:ext uri="{9D8B030D-6E8A-4147-A177-3AD203B41FA5}">
                      <a16:colId xmlns:a16="http://schemas.microsoft.com/office/drawing/2014/main" val="2557915889"/>
                    </a:ext>
                  </a:extLst>
                </a:gridCol>
                <a:gridCol w="1104968">
                  <a:extLst>
                    <a:ext uri="{9D8B030D-6E8A-4147-A177-3AD203B41FA5}">
                      <a16:colId xmlns:a16="http://schemas.microsoft.com/office/drawing/2014/main" val="147647406"/>
                    </a:ext>
                  </a:extLst>
                </a:gridCol>
                <a:gridCol w="1104968">
                  <a:extLst>
                    <a:ext uri="{9D8B030D-6E8A-4147-A177-3AD203B41FA5}">
                      <a16:colId xmlns:a16="http://schemas.microsoft.com/office/drawing/2014/main" val="282339113"/>
                    </a:ext>
                  </a:extLst>
                </a:gridCol>
                <a:gridCol w="1104968">
                  <a:extLst>
                    <a:ext uri="{9D8B030D-6E8A-4147-A177-3AD203B41FA5}">
                      <a16:colId xmlns:a16="http://schemas.microsoft.com/office/drawing/2014/main" val="1983123353"/>
                    </a:ext>
                  </a:extLst>
                </a:gridCol>
                <a:gridCol w="1104968">
                  <a:extLst>
                    <a:ext uri="{9D8B030D-6E8A-4147-A177-3AD203B41FA5}">
                      <a16:colId xmlns:a16="http://schemas.microsoft.com/office/drawing/2014/main" val="3463191759"/>
                    </a:ext>
                  </a:extLst>
                </a:gridCol>
              </a:tblGrid>
              <a:tr h="401901">
                <a:tc>
                  <a:txBody>
                    <a:bodyPr/>
                    <a:lstStyle/>
                    <a:p>
                      <a:r>
                        <a:rPr lang="it-IT" sz="1400" b="1" dirty="0">
                          <a:latin typeface="CMU Serif" panose="02000603000000000000"/>
                        </a:rPr>
                        <a:t>Parameters prediction</a:t>
                      </a:r>
                    </a:p>
                  </a:txBody>
                  <a:tcPr/>
                </a:tc>
                <a:tc>
                  <a:txBody>
                    <a:bodyPr/>
                    <a:lstStyle/>
                    <a:p>
                      <a:r>
                        <a:rPr lang="it-IT" sz="1400" b="1" dirty="0">
                          <a:latin typeface="CMU Serif" panose="02000603000000000000"/>
                        </a:rPr>
                        <a:t>Auronzo Di Cadore</a:t>
                      </a:r>
                    </a:p>
                  </a:txBody>
                  <a:tcPr/>
                </a:tc>
                <a:tc>
                  <a:txBody>
                    <a:bodyPr/>
                    <a:lstStyle/>
                    <a:p>
                      <a:r>
                        <a:rPr lang="it-IT" sz="1400" b="1" dirty="0">
                          <a:latin typeface="CMU Serif" panose="02000603000000000000"/>
                        </a:rPr>
                        <a:t>Castelfranco Veneto</a:t>
                      </a:r>
                    </a:p>
                  </a:txBody>
                  <a:tcPr/>
                </a:tc>
                <a:tc>
                  <a:txBody>
                    <a:bodyPr/>
                    <a:lstStyle/>
                    <a:p>
                      <a:r>
                        <a:rPr lang="it-IT" sz="1200" b="1" dirty="0">
                          <a:latin typeface="CMU Serif" panose="02000603000000000000"/>
                        </a:rPr>
                        <a:t>Porto Tolle</a:t>
                      </a:r>
                    </a:p>
                  </a:txBody>
                  <a:tcPr/>
                </a:tc>
                <a:tc>
                  <a:txBody>
                    <a:bodyPr/>
                    <a:lstStyle/>
                    <a:p>
                      <a:r>
                        <a:rPr lang="it-IT" sz="1200" b="1" dirty="0">
                          <a:latin typeface="CMU Serif" panose="02000603000000000000"/>
                        </a:rPr>
                        <a:t>Roverchiara</a:t>
                      </a:r>
                    </a:p>
                  </a:txBody>
                  <a:tcPr/>
                </a:tc>
                <a:extLst>
                  <a:ext uri="{0D108BD9-81ED-4DB2-BD59-A6C34878D82A}">
                    <a16:rowId xmlns:a16="http://schemas.microsoft.com/office/drawing/2014/main" val="2607996891"/>
                  </a:ext>
                </a:extLst>
              </a:tr>
              <a:tr h="282838">
                <a:tc>
                  <a:txBody>
                    <a:bodyPr/>
                    <a:lstStyle/>
                    <a:p>
                      <a:r>
                        <a:rPr lang="it-IT" sz="1200" b="1" dirty="0">
                          <a:latin typeface="CMU Serif" panose="02000603000000000000"/>
                        </a:rPr>
                        <a:t>Intercept</a:t>
                      </a:r>
                    </a:p>
                  </a:txBody>
                  <a:tcPr/>
                </a:tc>
                <a:tc>
                  <a:txBody>
                    <a:bodyPr/>
                    <a:lstStyle/>
                    <a:p>
                      <a:r>
                        <a:rPr lang="it-IT" sz="1200" b="1" dirty="0">
                          <a:latin typeface="CMU Serif" panose="02000603000000000000"/>
                        </a:rPr>
                        <a:t>-59.92</a:t>
                      </a:r>
                    </a:p>
                  </a:txBody>
                  <a:tcPr/>
                </a:tc>
                <a:tc>
                  <a:txBody>
                    <a:bodyPr/>
                    <a:lstStyle/>
                    <a:p>
                      <a:r>
                        <a:rPr lang="it-IT" sz="1200" b="1" dirty="0">
                          <a:latin typeface="CMU Serif" panose="02000603000000000000"/>
                        </a:rPr>
                        <a:t>-102.6</a:t>
                      </a:r>
                    </a:p>
                  </a:txBody>
                  <a:tcPr/>
                </a:tc>
                <a:tc>
                  <a:txBody>
                    <a:bodyPr/>
                    <a:lstStyle/>
                    <a:p>
                      <a:r>
                        <a:rPr lang="it-IT" sz="1200" b="1" dirty="0">
                          <a:latin typeface="CMU Serif" panose="02000603000000000000"/>
                        </a:rPr>
                        <a:t>-96.96</a:t>
                      </a:r>
                    </a:p>
                  </a:txBody>
                  <a:tcPr/>
                </a:tc>
                <a:tc>
                  <a:txBody>
                    <a:bodyPr/>
                    <a:lstStyle/>
                    <a:p>
                      <a:r>
                        <a:rPr lang="it-IT" sz="1200" b="1" dirty="0">
                          <a:latin typeface="CMU Serif" panose="02000603000000000000"/>
                        </a:rPr>
                        <a:t>-112.92</a:t>
                      </a:r>
                    </a:p>
                  </a:txBody>
                  <a:tcPr/>
                </a:tc>
                <a:extLst>
                  <a:ext uri="{0D108BD9-81ED-4DB2-BD59-A6C34878D82A}">
                    <a16:rowId xmlns:a16="http://schemas.microsoft.com/office/drawing/2014/main" val="513194120"/>
                  </a:ext>
                </a:extLst>
              </a:tr>
              <a:tr h="282838">
                <a:tc>
                  <a:txBody>
                    <a:bodyPr/>
                    <a:lstStyle/>
                    <a:p>
                      <a:r>
                        <a:rPr lang="it-IT" sz="1200" b="1" dirty="0">
                          <a:latin typeface="CMU Serif" panose="02000603000000000000"/>
                        </a:rPr>
                        <a:t>Slope</a:t>
                      </a:r>
                    </a:p>
                  </a:txBody>
                  <a:tcPr/>
                </a:tc>
                <a:tc>
                  <a:txBody>
                    <a:bodyPr/>
                    <a:lstStyle/>
                    <a:p>
                      <a:r>
                        <a:rPr lang="it-IT" sz="1200" b="1" dirty="0">
                          <a:latin typeface="CMU Serif" panose="02000603000000000000"/>
                        </a:rPr>
                        <a:t>0.03</a:t>
                      </a:r>
                    </a:p>
                  </a:txBody>
                  <a:tcPr/>
                </a:tc>
                <a:tc>
                  <a:txBody>
                    <a:bodyPr/>
                    <a:lstStyle/>
                    <a:p>
                      <a:r>
                        <a:rPr lang="it-IT" sz="1200" b="1" dirty="0">
                          <a:latin typeface="CMU Serif" panose="02000603000000000000"/>
                        </a:rPr>
                        <a:t>0.06</a:t>
                      </a:r>
                    </a:p>
                  </a:txBody>
                  <a:tcPr/>
                </a:tc>
                <a:tc>
                  <a:txBody>
                    <a:bodyPr/>
                    <a:lstStyle/>
                    <a:p>
                      <a:r>
                        <a:rPr lang="it-IT" sz="1200" b="1" dirty="0">
                          <a:latin typeface="CMU Serif" panose="02000603000000000000"/>
                        </a:rPr>
                        <a:t>0.06</a:t>
                      </a:r>
                    </a:p>
                  </a:txBody>
                  <a:tcPr/>
                </a:tc>
                <a:tc>
                  <a:txBody>
                    <a:bodyPr/>
                    <a:lstStyle/>
                    <a:p>
                      <a:r>
                        <a:rPr lang="it-IT" sz="1200" b="1" dirty="0">
                          <a:latin typeface="CMU Serif" panose="02000603000000000000"/>
                        </a:rPr>
                        <a:t>0.06</a:t>
                      </a:r>
                    </a:p>
                  </a:txBody>
                  <a:tcPr/>
                </a:tc>
                <a:extLst>
                  <a:ext uri="{0D108BD9-81ED-4DB2-BD59-A6C34878D82A}">
                    <a16:rowId xmlns:a16="http://schemas.microsoft.com/office/drawing/2014/main" val="2453626376"/>
                  </a:ext>
                </a:extLst>
              </a:tr>
              <a:tr h="282838">
                <a:tc>
                  <a:txBody>
                    <a:bodyPr/>
                    <a:lstStyle/>
                    <a:p>
                      <a:r>
                        <a:rPr lang="it-IT" sz="1200" b="1" dirty="0">
                          <a:latin typeface="CMU Serif" panose="02000603000000000000"/>
                        </a:rPr>
                        <a:t>Sigma</a:t>
                      </a:r>
                    </a:p>
                  </a:txBody>
                  <a:tcPr/>
                </a:tc>
                <a:tc>
                  <a:txBody>
                    <a:bodyPr/>
                    <a:lstStyle/>
                    <a:p>
                      <a:r>
                        <a:rPr lang="it-IT" sz="1200" b="1" dirty="0">
                          <a:latin typeface="CMU Serif" panose="02000603000000000000"/>
                        </a:rPr>
                        <a:t>0.46</a:t>
                      </a:r>
                    </a:p>
                  </a:txBody>
                  <a:tcPr/>
                </a:tc>
                <a:tc>
                  <a:txBody>
                    <a:bodyPr/>
                    <a:lstStyle/>
                    <a:p>
                      <a:r>
                        <a:rPr lang="it-IT" sz="1200" b="1" dirty="0">
                          <a:latin typeface="CMU Serif" panose="02000603000000000000"/>
                        </a:rPr>
                        <a:t>0.49</a:t>
                      </a:r>
                    </a:p>
                  </a:txBody>
                  <a:tcPr/>
                </a:tc>
                <a:tc>
                  <a:txBody>
                    <a:bodyPr/>
                    <a:lstStyle/>
                    <a:p>
                      <a:r>
                        <a:rPr lang="it-IT" sz="1200" b="1" dirty="0">
                          <a:latin typeface="CMU Serif" panose="02000603000000000000"/>
                        </a:rPr>
                        <a:t>0.41</a:t>
                      </a:r>
                    </a:p>
                  </a:txBody>
                  <a:tcPr/>
                </a:tc>
                <a:tc>
                  <a:txBody>
                    <a:bodyPr/>
                    <a:lstStyle/>
                    <a:p>
                      <a:r>
                        <a:rPr lang="it-IT" sz="1200" b="1" dirty="0">
                          <a:latin typeface="CMU Serif" panose="02000603000000000000"/>
                        </a:rPr>
                        <a:t>0.44</a:t>
                      </a:r>
                    </a:p>
                  </a:txBody>
                  <a:tcPr/>
                </a:tc>
                <a:extLst>
                  <a:ext uri="{0D108BD9-81ED-4DB2-BD59-A6C34878D82A}">
                    <a16:rowId xmlns:a16="http://schemas.microsoft.com/office/drawing/2014/main" val="986394780"/>
                  </a:ext>
                </a:extLst>
              </a:tr>
            </a:tbl>
          </a:graphicData>
        </a:graphic>
      </p:graphicFrame>
      <p:grpSp>
        <p:nvGrpSpPr>
          <p:cNvPr id="4" name="Group 3">
            <a:extLst>
              <a:ext uri="{FF2B5EF4-FFF2-40B4-BE49-F238E27FC236}">
                <a16:creationId xmlns:a16="http://schemas.microsoft.com/office/drawing/2014/main" id="{30D16FC3-EEA0-B5DB-5357-AE416607F5F7}"/>
              </a:ext>
            </a:extLst>
          </p:cNvPr>
          <p:cNvGrpSpPr/>
          <p:nvPr/>
        </p:nvGrpSpPr>
        <p:grpSpPr>
          <a:xfrm>
            <a:off x="9642112" y="820850"/>
            <a:ext cx="2355128" cy="751118"/>
            <a:chOff x="6944320" y="937401"/>
            <a:chExt cx="2355128" cy="751118"/>
          </a:xfrm>
        </p:grpSpPr>
        <p:pic>
          <p:nvPicPr>
            <p:cNvPr id="3074" name="Picture 2" descr="R Interface to Stan • rstan">
              <a:extLst>
                <a:ext uri="{FF2B5EF4-FFF2-40B4-BE49-F238E27FC236}">
                  <a16:creationId xmlns:a16="http://schemas.microsoft.com/office/drawing/2014/main" id="{10271B1C-709F-1DA1-430F-EEF88817CB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44320" y="937401"/>
              <a:ext cx="738664" cy="738664"/>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9E75EDC0-9793-6015-D42D-56BD7BEC1808}"/>
                </a:ext>
              </a:extLst>
            </p:cNvPr>
            <p:cNvSpPr txBox="1"/>
            <p:nvPr/>
          </p:nvSpPr>
          <p:spPr>
            <a:xfrm>
              <a:off x="7993626" y="947187"/>
              <a:ext cx="1305822" cy="738664"/>
            </a:xfrm>
            <a:prstGeom prst="rect">
              <a:avLst/>
            </a:prstGeom>
            <a:noFill/>
          </p:spPr>
          <p:txBody>
            <a:bodyPr wrap="square" rtlCol="0">
              <a:spAutoFit/>
            </a:bodyPr>
            <a:lstStyle/>
            <a:p>
              <a:r>
                <a:rPr lang="it-IT" sz="1400" b="1" dirty="0">
                  <a:latin typeface="CMU Serif" panose="02000603000000000000"/>
                </a:rPr>
                <a:t>5000 iterations </a:t>
              </a:r>
            </a:p>
            <a:p>
              <a:r>
                <a:rPr lang="it-IT" sz="1400" b="1" dirty="0">
                  <a:latin typeface="CMU Serif" panose="02000603000000000000"/>
                </a:rPr>
                <a:t>1000 warmup </a:t>
              </a:r>
            </a:p>
            <a:p>
              <a:r>
                <a:rPr lang="it-IT" sz="1400" b="1" dirty="0">
                  <a:latin typeface="CMU Serif" panose="02000603000000000000"/>
                </a:rPr>
                <a:t>4 chains</a:t>
              </a:r>
            </a:p>
          </p:txBody>
        </p:sp>
        <p:sp>
          <p:nvSpPr>
            <p:cNvPr id="3" name="CasellaDiTesto 4">
              <a:extLst>
                <a:ext uri="{FF2B5EF4-FFF2-40B4-BE49-F238E27FC236}">
                  <a16:creationId xmlns:a16="http://schemas.microsoft.com/office/drawing/2014/main" id="{35FF6E08-BFA4-D959-2EAA-AFED90C12ED4}"/>
                </a:ext>
              </a:extLst>
            </p:cNvPr>
            <p:cNvSpPr txBox="1"/>
            <p:nvPr/>
          </p:nvSpPr>
          <p:spPr>
            <a:xfrm rot="16200000">
              <a:off x="7501476" y="1117798"/>
              <a:ext cx="741332" cy="400110"/>
            </a:xfrm>
            <a:prstGeom prst="rect">
              <a:avLst/>
            </a:prstGeom>
            <a:noFill/>
          </p:spPr>
          <p:txBody>
            <a:bodyPr wrap="square" rtlCol="0">
              <a:spAutoFit/>
            </a:bodyPr>
            <a:lstStyle/>
            <a:p>
              <a:r>
                <a:rPr lang="it-IT" sz="2000" b="1" dirty="0">
                  <a:solidFill>
                    <a:srgbClr val="052744"/>
                  </a:solidFill>
                  <a:latin typeface="CMU Serif" panose="02000603000000000000"/>
                </a:rPr>
                <a:t>STAN</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02C68-663D-C8D1-20FF-F49AFF7EC390}"/>
            </a:ext>
          </a:extLst>
        </p:cNvPr>
        <p:cNvGrpSpPr/>
        <p:nvPr/>
      </p:nvGrpSpPr>
      <p:grpSpPr>
        <a:xfrm>
          <a:off x="0" y="0"/>
          <a:ext cx="0" cy="0"/>
          <a:chOff x="0" y="0"/>
          <a:chExt cx="0" cy="0"/>
        </a:xfrm>
      </p:grpSpPr>
      <p:sp>
        <p:nvSpPr>
          <p:cNvPr id="115" name="Rettangolo 3">
            <a:extLst>
              <a:ext uri="{FF2B5EF4-FFF2-40B4-BE49-F238E27FC236}">
                <a16:creationId xmlns:a16="http://schemas.microsoft.com/office/drawing/2014/main" id="{E8233901-1328-2C7C-2D75-82536BF5FEAD}"/>
              </a:ext>
            </a:extLst>
          </p:cNvPr>
          <p:cNvSpPr/>
          <p:nvPr/>
        </p:nvSpPr>
        <p:spPr>
          <a:xfrm>
            <a:off x="0" y="0"/>
            <a:ext cx="12191760" cy="60912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sp>
        <p:nvSpPr>
          <p:cNvPr id="116" name="Rettangolo 5">
            <a:extLst>
              <a:ext uri="{FF2B5EF4-FFF2-40B4-BE49-F238E27FC236}">
                <a16:creationId xmlns:a16="http://schemas.microsoft.com/office/drawing/2014/main" id="{D9A8CC62-4902-4FE8-4E76-5BBB3F467474}"/>
              </a:ext>
            </a:extLst>
          </p:cNvPr>
          <p:cNvSpPr/>
          <p:nvPr/>
        </p:nvSpPr>
        <p:spPr>
          <a:xfrm>
            <a:off x="0" y="6737760"/>
            <a:ext cx="12191760" cy="119880"/>
          </a:xfrm>
          <a:prstGeom prst="rect">
            <a:avLst/>
          </a:prstGeom>
          <a:solidFill>
            <a:srgbClr val="0E332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defTabSz="914400">
              <a:lnSpc>
                <a:spcPct val="100000"/>
              </a:lnSpc>
            </a:pPr>
            <a:br>
              <a:rPr sz="1800"/>
            </a:br>
            <a:endParaRPr lang="zxx" sz="1800" b="0" u="none" strike="noStrike">
              <a:solidFill>
                <a:srgbClr val="FFFFFF"/>
              </a:solidFill>
              <a:uFillTx/>
              <a:latin typeface="Arial"/>
            </a:endParaRPr>
          </a:p>
        </p:txBody>
      </p:sp>
      <p:pic>
        <p:nvPicPr>
          <p:cNvPr id="117" name="Picture 10" descr="Uni-Padua-IT - iGEM 2023">
            <a:extLst>
              <a:ext uri="{FF2B5EF4-FFF2-40B4-BE49-F238E27FC236}">
                <a16:creationId xmlns:a16="http://schemas.microsoft.com/office/drawing/2014/main" id="{383E3886-3EF8-EE2B-9BB1-43DD2FB07F45}"/>
              </a:ext>
            </a:extLst>
          </p:cNvPr>
          <p:cNvPicPr/>
          <p:nvPr/>
        </p:nvPicPr>
        <p:blipFill>
          <a:blip r:embed="rId2">
            <a:alphaModFix amt="19000"/>
            <a:extLst>
              <a:ext uri="{BEBA8EAE-BF5A-486C-A8C5-ECC9F3942E4B}">
                <a14:imgProps xmlns:a14="http://schemas.microsoft.com/office/drawing/2010/main">
                  <a14:imgLayer>
                    <a14:imgEffect>
                      <a14:brightnessContrast bright="-100000" contrast="100000"/>
                    </a14:imgEffect>
                  </a14:imgLayer>
                </a14:imgProps>
              </a:ext>
            </a:extLst>
          </a:blip>
          <a:srcRect t="37215" r="66835" b="59320"/>
          <a:stretch/>
        </p:blipFill>
        <p:spPr>
          <a:xfrm>
            <a:off x="1132920" y="-5760"/>
            <a:ext cx="11058840" cy="609120"/>
          </a:xfrm>
          <a:prstGeom prst="rect">
            <a:avLst/>
          </a:prstGeom>
          <a:noFill/>
          <a:ln w="0">
            <a:noFill/>
          </a:ln>
        </p:spPr>
      </p:pic>
      <p:sp>
        <p:nvSpPr>
          <p:cNvPr id="118" name="CasellaDiTesto 6">
            <a:extLst>
              <a:ext uri="{FF2B5EF4-FFF2-40B4-BE49-F238E27FC236}">
                <a16:creationId xmlns:a16="http://schemas.microsoft.com/office/drawing/2014/main" id="{D8F8F3B4-B831-D57A-790B-2994FF1FE856}"/>
              </a:ext>
            </a:extLst>
          </p:cNvPr>
          <p:cNvSpPr/>
          <p:nvPr/>
        </p:nvSpPr>
        <p:spPr>
          <a:xfrm>
            <a:off x="194760" y="73800"/>
            <a:ext cx="7798866" cy="46021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r>
              <a:rPr lang="zxx" sz="2400" b="1" u="none" strike="noStrike" dirty="0">
                <a:solidFill>
                  <a:schemeClr val="lt1">
                    <a:lumMod val="95000"/>
                  </a:schemeClr>
                </a:solidFill>
                <a:uFillTx/>
                <a:latin typeface="CMU Serif"/>
                <a:ea typeface="CMU Serif"/>
              </a:rPr>
              <a:t>Part 1: </a:t>
            </a:r>
            <a:r>
              <a:rPr lang="en-US" sz="2400" b="1" dirty="0">
                <a:solidFill>
                  <a:schemeClr val="lt1">
                    <a:lumMod val="95000"/>
                  </a:schemeClr>
                </a:solidFill>
                <a:latin typeface="CMU Serif"/>
                <a:ea typeface="CMU Serif"/>
              </a:rPr>
              <a:t>Bayesian and Frequentist approach comparison</a:t>
            </a:r>
            <a:endParaRPr lang="zxx" sz="2400" b="0" u="none" strike="noStrike" dirty="0">
              <a:solidFill>
                <a:srgbClr val="000000"/>
              </a:solidFill>
              <a:uFillTx/>
              <a:latin typeface="Arial"/>
            </a:endParaRPr>
          </a:p>
        </p:txBody>
      </p:sp>
      <p:pic>
        <p:nvPicPr>
          <p:cNvPr id="5" name="Immagine 4">
            <a:extLst>
              <a:ext uri="{FF2B5EF4-FFF2-40B4-BE49-F238E27FC236}">
                <a16:creationId xmlns:a16="http://schemas.microsoft.com/office/drawing/2014/main" id="{118964B1-EA44-BD4B-0CB3-5BD21EBBCCEC}"/>
              </a:ext>
            </a:extLst>
          </p:cNvPr>
          <p:cNvPicPr>
            <a:picLocks noChangeAspect="1"/>
          </p:cNvPicPr>
          <p:nvPr/>
        </p:nvPicPr>
        <p:blipFill>
          <a:blip r:embed="rId3"/>
          <a:stretch>
            <a:fillRect/>
          </a:stretch>
        </p:blipFill>
        <p:spPr>
          <a:xfrm>
            <a:off x="704615" y="2357307"/>
            <a:ext cx="6386905" cy="3832139"/>
          </a:xfrm>
          <a:prstGeom prst="rect">
            <a:avLst/>
          </a:prstGeom>
        </p:spPr>
      </p:pic>
      <p:pic>
        <p:nvPicPr>
          <p:cNvPr id="7" name="Immagine 6">
            <a:extLst>
              <a:ext uri="{FF2B5EF4-FFF2-40B4-BE49-F238E27FC236}">
                <a16:creationId xmlns:a16="http://schemas.microsoft.com/office/drawing/2014/main" id="{291DC9B9-8B41-2DFF-0F1B-B15E71456D70}"/>
              </a:ext>
            </a:extLst>
          </p:cNvPr>
          <p:cNvPicPr>
            <a:picLocks noChangeAspect="1"/>
          </p:cNvPicPr>
          <p:nvPr/>
        </p:nvPicPr>
        <p:blipFill>
          <a:blip r:embed="rId4"/>
          <a:stretch>
            <a:fillRect/>
          </a:stretch>
        </p:blipFill>
        <p:spPr>
          <a:xfrm>
            <a:off x="7432955" y="907779"/>
            <a:ext cx="4054430" cy="2432657"/>
          </a:xfrm>
          <a:prstGeom prst="rect">
            <a:avLst/>
          </a:prstGeom>
        </p:spPr>
      </p:pic>
      <p:pic>
        <p:nvPicPr>
          <p:cNvPr id="9" name="Immagine 8">
            <a:extLst>
              <a:ext uri="{FF2B5EF4-FFF2-40B4-BE49-F238E27FC236}">
                <a16:creationId xmlns:a16="http://schemas.microsoft.com/office/drawing/2014/main" id="{7230B3F2-13F1-41C4-321A-9AC5A39918F2}"/>
              </a:ext>
            </a:extLst>
          </p:cNvPr>
          <p:cNvPicPr>
            <a:picLocks noChangeAspect="1"/>
          </p:cNvPicPr>
          <p:nvPr/>
        </p:nvPicPr>
        <p:blipFill>
          <a:blip r:embed="rId5"/>
          <a:stretch>
            <a:fillRect/>
          </a:stretch>
        </p:blipFill>
        <p:spPr>
          <a:xfrm>
            <a:off x="7432957" y="3650616"/>
            <a:ext cx="4054428" cy="2432657"/>
          </a:xfrm>
          <a:prstGeom prst="rect">
            <a:avLst/>
          </a:prstGeom>
        </p:spPr>
      </p:pic>
      <p:sp>
        <p:nvSpPr>
          <p:cNvPr id="10" name="CasellaDiTesto 9">
            <a:extLst>
              <a:ext uri="{FF2B5EF4-FFF2-40B4-BE49-F238E27FC236}">
                <a16:creationId xmlns:a16="http://schemas.microsoft.com/office/drawing/2014/main" id="{E295B440-2417-08B6-561F-CE306B0572A4}"/>
              </a:ext>
            </a:extLst>
          </p:cNvPr>
          <p:cNvSpPr txBox="1"/>
          <p:nvPr/>
        </p:nvSpPr>
        <p:spPr>
          <a:xfrm>
            <a:off x="1651808" y="1123510"/>
            <a:ext cx="4691080" cy="707886"/>
          </a:xfrm>
          <a:prstGeom prst="rect">
            <a:avLst/>
          </a:prstGeom>
          <a:noFill/>
        </p:spPr>
        <p:txBody>
          <a:bodyPr wrap="square" rtlCol="0">
            <a:spAutoFit/>
          </a:bodyPr>
          <a:lstStyle/>
          <a:p>
            <a:r>
              <a:rPr lang="it-IT" sz="2000" b="1" dirty="0">
                <a:solidFill>
                  <a:schemeClr val="tx1">
                    <a:lumMod val="95000"/>
                    <a:lumOff val="5000"/>
                  </a:schemeClr>
                </a:solidFill>
                <a:latin typeface="CMU Serif" panose="02000603000000000000"/>
              </a:rPr>
              <a:t>The results </a:t>
            </a:r>
            <a:r>
              <a:rPr lang="it-IT" sz="2000" b="1" dirty="0">
                <a:latin typeface="CMU Serif" panose="02000603000000000000"/>
              </a:rPr>
              <a:t>are </a:t>
            </a:r>
            <a:r>
              <a:rPr lang="it-IT" sz="2000" b="1" dirty="0">
                <a:solidFill>
                  <a:schemeClr val="tx2">
                    <a:lumMod val="75000"/>
                    <a:lumOff val="25000"/>
                  </a:schemeClr>
                </a:solidFill>
                <a:latin typeface="CMU Serif" panose="02000603000000000000"/>
              </a:rPr>
              <a:t>consistent </a:t>
            </a:r>
            <a:r>
              <a:rPr lang="it-IT" sz="2000" b="1" dirty="0">
                <a:latin typeface="CMU Serif" panose="02000603000000000000"/>
              </a:rPr>
              <a:t>between bayesian and frequentist approach</a:t>
            </a:r>
          </a:p>
        </p:txBody>
      </p:sp>
    </p:spTree>
    <p:extLst>
      <p:ext uri="{BB962C8B-B14F-4D97-AF65-F5344CB8AC3E}">
        <p14:creationId xmlns:p14="http://schemas.microsoft.com/office/powerpoint/2010/main" val="3557298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1070</TotalTime>
  <Words>2695</Words>
  <Application>Microsoft Macintosh PowerPoint</Application>
  <PresentationFormat>Widescreen</PresentationFormat>
  <Paragraphs>421</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Aptos Display</vt:lpstr>
      <vt:lpstr>Arial</vt:lpstr>
      <vt:lpstr>Cambria Math</vt:lpstr>
      <vt:lpstr>CMU Serif</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Miotto</dc:creator>
  <cp:lastModifiedBy>Alessandro Miotto</cp:lastModifiedBy>
  <cp:revision>24</cp:revision>
  <dcterms:created xsi:type="dcterms:W3CDTF">2025-06-17T16:12:50Z</dcterms:created>
  <dcterms:modified xsi:type="dcterms:W3CDTF">2025-06-23T17:58:46Z</dcterms:modified>
</cp:coreProperties>
</file>